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9"/>
  </p:notesMasterIdLst>
  <p:handoutMasterIdLst>
    <p:handoutMasterId r:id="rId50"/>
  </p:handoutMasterIdLst>
  <p:sldIdLst>
    <p:sldId id="503" r:id="rId2"/>
    <p:sldId id="276" r:id="rId3"/>
    <p:sldId id="353" r:id="rId4"/>
    <p:sldId id="497" r:id="rId5"/>
    <p:sldId id="818" r:id="rId6"/>
    <p:sldId id="872" r:id="rId7"/>
    <p:sldId id="610" r:id="rId8"/>
    <p:sldId id="868" r:id="rId9"/>
    <p:sldId id="874" r:id="rId10"/>
    <p:sldId id="616" r:id="rId11"/>
    <p:sldId id="823" r:id="rId12"/>
    <p:sldId id="864" r:id="rId13"/>
    <p:sldId id="876" r:id="rId14"/>
    <p:sldId id="871" r:id="rId15"/>
    <p:sldId id="877" r:id="rId16"/>
    <p:sldId id="878" r:id="rId17"/>
    <p:sldId id="887" r:id="rId18"/>
    <p:sldId id="888" r:id="rId19"/>
    <p:sldId id="889" r:id="rId20"/>
    <p:sldId id="865" r:id="rId21"/>
    <p:sldId id="870" r:id="rId22"/>
    <p:sldId id="866" r:id="rId23"/>
    <p:sldId id="883" r:id="rId24"/>
    <p:sldId id="890" r:id="rId25"/>
    <p:sldId id="891" r:id="rId26"/>
    <p:sldId id="892" r:id="rId27"/>
    <p:sldId id="838" r:id="rId28"/>
    <p:sldId id="844" r:id="rId29"/>
    <p:sldId id="846" r:id="rId30"/>
    <p:sldId id="879" r:id="rId31"/>
    <p:sldId id="867" r:id="rId32"/>
    <p:sldId id="884" r:id="rId33"/>
    <p:sldId id="885" r:id="rId34"/>
    <p:sldId id="886" r:id="rId35"/>
    <p:sldId id="654" r:id="rId36"/>
    <p:sldId id="817" r:id="rId37"/>
    <p:sldId id="855" r:id="rId38"/>
    <p:sldId id="894" r:id="rId39"/>
    <p:sldId id="896" r:id="rId40"/>
    <p:sldId id="897" r:id="rId41"/>
    <p:sldId id="899" r:id="rId42"/>
    <p:sldId id="900" r:id="rId43"/>
    <p:sldId id="893" r:id="rId44"/>
    <p:sldId id="860" r:id="rId45"/>
    <p:sldId id="633" r:id="rId46"/>
    <p:sldId id="504" r:id="rId47"/>
    <p:sldId id="5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модел (Mockup)" id="{66DCFE1F-60FD-44F2-BE82-706DDBC14898}">
          <p14:sldIdLst>
            <p14:sldId id="353"/>
            <p14:sldId id="497"/>
            <p14:sldId id="818"/>
            <p14:sldId id="872"/>
          </p14:sldIdLst>
        </p14:section>
        <p14:section name="Прототип (Prototype)" id="{EB44CA50-B176-0C4C-B0D0-5459023C7783}">
          <p14:sldIdLst>
            <p14:sldId id="610"/>
            <p14:sldId id="868"/>
            <p14:sldId id="874"/>
          </p14:sldIdLst>
        </p14:section>
        <p14:section name="Елементи на графичния дизайн" id="{2B3E1915-4BA2-9447-BC07-AE658EE7EC35}">
          <p14:sldIdLst>
            <p14:sldId id="616"/>
            <p14:sldId id="823"/>
            <p14:sldId id="864"/>
            <p14:sldId id="876"/>
            <p14:sldId id="871"/>
            <p14:sldId id="877"/>
            <p14:sldId id="878"/>
            <p14:sldId id="887"/>
            <p14:sldId id="888"/>
            <p14:sldId id="889"/>
            <p14:sldId id="865"/>
            <p14:sldId id="870"/>
            <p14:sldId id="866"/>
            <p14:sldId id="883"/>
            <p14:sldId id="890"/>
            <p14:sldId id="891"/>
            <p14:sldId id="892"/>
          </p14:sldIdLst>
        </p14:section>
        <p14:section name="Лого и бранд идентичност" id="{23E1C1D3-C190-EF49-BBD0-D54C17EFBBA7}">
          <p14:sldIdLst>
            <p14:sldId id="838"/>
            <p14:sldId id="844"/>
            <p14:sldId id="846"/>
            <p14:sldId id="879"/>
            <p14:sldId id="867"/>
            <p14:sldId id="884"/>
            <p14:sldId id="885"/>
            <p14:sldId id="886"/>
          </p14:sldIdLst>
        </p14:section>
        <p14:section name="Демо" id="{276EAB92-AF41-DD42-AFD3-D1ABB239E1A7}">
          <p14:sldIdLst>
            <p14:sldId id="654"/>
            <p14:sldId id="817"/>
            <p14:sldId id="855"/>
            <p14:sldId id="894"/>
            <p14:sldId id="896"/>
            <p14:sldId id="897"/>
            <p14:sldId id="899"/>
            <p14:sldId id="900"/>
            <p14:sldId id="893"/>
            <p14:sldId id="860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7" autoAdjust="0"/>
    <p:restoredTop sz="95473" autoAdjust="0"/>
  </p:normalViewPr>
  <p:slideViewPr>
    <p:cSldViewPr showGuides="1">
      <p:cViewPr varScale="1">
        <p:scale>
          <a:sx n="125" d="100"/>
          <a:sy n="125" d="100"/>
        </p:scale>
        <p:origin x="408" y="16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2.02.26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29205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486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47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0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01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705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25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6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64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35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83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55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2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6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7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32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ycolor.spac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fontjoy.com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layto.com/explore/coca-cola-brand-book-tzeq20td3g4ta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xcalidraw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3400" dirty="0"/>
              <a:t>Графичен модел, прототип, лого и бранд идентичност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Графичен дизайн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0123" y="3429000"/>
            <a:ext cx="5190870" cy="2160000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Цветова схема, шрифтове, подредба и секции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​Елементи на графичния дизайн</a:t>
            </a:r>
            <a:endParaRPr lang="en-GB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E3DA7-A776-35CE-F9F8-86B0B923A3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000" y="1089000"/>
            <a:ext cx="3204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на графичния дизайн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Основните компоненти </a:t>
            </a:r>
            <a:r>
              <a:rPr lang="bg-BG" sz="3200" dirty="0"/>
              <a:t>оформящи </a:t>
            </a:r>
            <a:r>
              <a:rPr lang="bg-BG" sz="3200" b="1" dirty="0"/>
              <a:t>визуалния вид </a:t>
            </a:r>
            <a:r>
              <a:rPr lang="bg-BG" sz="3200" dirty="0"/>
              <a:t>на уеб сайта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Помагат за </a:t>
            </a:r>
            <a:r>
              <a:rPr lang="bg-BG" sz="3200" b="1" dirty="0">
                <a:solidFill>
                  <a:schemeClr val="bg1"/>
                </a:solidFill>
              </a:rPr>
              <a:t>създаване</a:t>
            </a:r>
            <a:r>
              <a:rPr lang="bg-BG" sz="3200" dirty="0"/>
              <a:t> на </a:t>
            </a:r>
            <a:r>
              <a:rPr lang="bg-BG" sz="3200" b="1" dirty="0"/>
              <a:t>подреден</a:t>
            </a:r>
            <a:r>
              <a:rPr lang="bg-BG" sz="3200" dirty="0"/>
              <a:t>, </a:t>
            </a:r>
            <a:r>
              <a:rPr lang="bg-BG" sz="3200" b="1" dirty="0"/>
              <a:t>четим</a:t>
            </a:r>
            <a:r>
              <a:rPr lang="bg-BG" sz="3200" dirty="0"/>
              <a:t> и </a:t>
            </a:r>
            <a:r>
              <a:rPr lang="bg-BG" sz="3200" b="1" dirty="0"/>
              <a:t>привлекателен</a:t>
            </a:r>
            <a:r>
              <a:rPr lang="bg-BG" sz="3200" dirty="0"/>
              <a:t> </a:t>
            </a:r>
            <a:r>
              <a:rPr lang="bg-BG" sz="3200" b="1" dirty="0"/>
              <a:t>вид</a:t>
            </a:r>
            <a:r>
              <a:rPr lang="bg-BG" sz="3200" dirty="0"/>
              <a:t> на </a:t>
            </a:r>
            <a:r>
              <a:rPr lang="bg-BG" sz="3200" b="1" dirty="0"/>
              <a:t>уеб страниците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Добрата им </a:t>
            </a:r>
            <a:r>
              <a:rPr lang="bg-BG" sz="3200" b="1" dirty="0">
                <a:solidFill>
                  <a:schemeClr val="bg1"/>
                </a:solidFill>
              </a:rPr>
              <a:t>комбинация</a:t>
            </a:r>
            <a:r>
              <a:rPr lang="bg-BG" sz="3200" dirty="0"/>
              <a:t> осигурява </a:t>
            </a:r>
            <a:r>
              <a:rPr lang="bg-BG" sz="3200" b="1" dirty="0"/>
              <a:t>професионален външен вид</a:t>
            </a:r>
            <a:r>
              <a:rPr lang="bg-BG" sz="3200" dirty="0"/>
              <a:t> и </a:t>
            </a:r>
            <a:r>
              <a:rPr lang="bg-BG" sz="3200" b="1" dirty="0"/>
              <a:t>приятно потребителско преживяване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DF908-D22C-5748-5177-A7962EE9A1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3030" y="2017161"/>
            <a:ext cx="5670000" cy="38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Хармоничната комбинация </a:t>
            </a:r>
            <a:r>
              <a:rPr lang="bg-BG" dirty="0"/>
              <a:t>между </a:t>
            </a:r>
            <a:r>
              <a:rPr lang="bg-BG" b="1" dirty="0"/>
              <a:t>цветовете</a:t>
            </a:r>
          </a:p>
          <a:p>
            <a:r>
              <a:rPr lang="bg-BG" dirty="0"/>
              <a:t>Повечето дизайнери използват </a:t>
            </a:r>
            <a:r>
              <a:rPr lang="bg-BG" b="1" dirty="0"/>
              <a:t>не повече от 3-4 цвята</a:t>
            </a:r>
          </a:p>
          <a:p>
            <a:r>
              <a:rPr lang="bg-BG" b="1" dirty="0"/>
              <a:t>Видове цветове</a:t>
            </a:r>
            <a:r>
              <a:rPr lang="bg-BG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Основен цвят </a:t>
            </a:r>
            <a:r>
              <a:rPr lang="bg-BG" dirty="0"/>
              <a:t>- </a:t>
            </a:r>
            <a:r>
              <a:rPr lang="bg-BG" b="1" dirty="0"/>
              <a:t>главният цвят </a:t>
            </a:r>
            <a:r>
              <a:rPr lang="bg-BG" dirty="0"/>
              <a:t>на </a:t>
            </a:r>
            <a:r>
              <a:rPr lang="bg-BG" b="1" dirty="0"/>
              <a:t>уеб сайта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Вторичен цвят </a:t>
            </a:r>
            <a:r>
              <a:rPr lang="bg-BG" dirty="0"/>
              <a:t>- </a:t>
            </a:r>
            <a:r>
              <a:rPr lang="bg-BG" b="1" dirty="0"/>
              <a:t>цветът</a:t>
            </a:r>
            <a:r>
              <a:rPr lang="bg-BG" dirty="0"/>
              <a:t> за </a:t>
            </a:r>
            <a:r>
              <a:rPr lang="bg-BG" b="1" dirty="0"/>
              <a:t>акценти</a:t>
            </a:r>
            <a:r>
              <a:rPr lang="bg-BG" dirty="0"/>
              <a:t>, </a:t>
            </a:r>
            <a:r>
              <a:rPr lang="bg-BG" b="1" dirty="0"/>
              <a:t>бутони</a:t>
            </a:r>
            <a:r>
              <a:rPr lang="bg-BG" dirty="0"/>
              <a:t> и </a:t>
            </a:r>
            <a:r>
              <a:rPr lang="bg-BG" b="1" dirty="0"/>
              <a:t>важни елементи</a:t>
            </a:r>
            <a:endParaRPr lang="en-US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Третичен цвят </a:t>
            </a:r>
            <a:r>
              <a:rPr lang="bg-BG" dirty="0"/>
              <a:t>- </a:t>
            </a:r>
            <a:r>
              <a:rPr lang="bg-BG" b="1" dirty="0"/>
              <a:t>допълва</a:t>
            </a:r>
            <a:r>
              <a:rPr lang="bg-BG" dirty="0"/>
              <a:t> </a:t>
            </a:r>
            <a:r>
              <a:rPr lang="bg-BG" b="1" dirty="0"/>
              <a:t>основния</a:t>
            </a:r>
            <a:r>
              <a:rPr lang="bg-BG" dirty="0"/>
              <a:t> и </a:t>
            </a:r>
            <a:r>
              <a:rPr lang="bg-BG" b="1" dirty="0"/>
              <a:t>вторичния цвят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Неутрални цветове </a:t>
            </a:r>
            <a:r>
              <a:rPr lang="bg-BG" dirty="0"/>
              <a:t>- </a:t>
            </a:r>
            <a:r>
              <a:rPr lang="bg-BG" b="1" dirty="0"/>
              <a:t>цветовете</a:t>
            </a:r>
            <a:r>
              <a:rPr lang="bg-BG" dirty="0"/>
              <a:t> за </a:t>
            </a:r>
            <a:r>
              <a:rPr lang="bg-BG" b="1" dirty="0"/>
              <a:t>фон</a:t>
            </a:r>
            <a:r>
              <a:rPr lang="bg-BG" dirty="0"/>
              <a:t> и </a:t>
            </a:r>
            <a:r>
              <a:rPr lang="bg-BG" b="1" dirty="0"/>
              <a:t>текст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Цветова схема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F803B-E008-AC99-B587-54E82F77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5912" y="1408848"/>
            <a:ext cx="1901970" cy="1876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D10C2-1983-A2EC-9740-8201527C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2676" y="3019791"/>
            <a:ext cx="1901691" cy="187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771A0-A223-478B-8B97-ABD6DC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3041" y="4630734"/>
            <a:ext cx="1901971" cy="18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5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Колелото на цветовете </a:t>
            </a:r>
            <a:r>
              <a:rPr lang="bg-BG" dirty="0"/>
              <a:t>помага при </a:t>
            </a:r>
            <a:r>
              <a:rPr lang="bg-BG" b="1" dirty="0"/>
              <a:t>избора</a:t>
            </a:r>
            <a:r>
              <a:rPr lang="bg-BG" dirty="0"/>
              <a:t> на </a:t>
            </a:r>
            <a:r>
              <a:rPr lang="bg-BG" b="1" dirty="0"/>
              <a:t>хармонични комбинации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Колелото на цветовете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7E37A-3396-7A08-B465-A30E85A1F0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1000" y="2245500"/>
            <a:ext cx="4410000" cy="44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85EA8-271F-AF03-3722-490900C49B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4750" y="2321311"/>
            <a:ext cx="5602500" cy="43341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Аналогични</a:t>
            </a:r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до друг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29575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0062" y="2317755"/>
            <a:ext cx="5731875" cy="43377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Допълващи се </a:t>
            </a:r>
            <a:r>
              <a:rPr lang="bg-BG" b="1" dirty="0"/>
              <a:t>(контрастни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Цветовете </a:t>
            </a:r>
            <a:r>
              <a:rPr lang="bg-BG" b="1" dirty="0"/>
              <a:t>един срещу друг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 </a:t>
            </a:r>
            <a:r>
              <a:rPr lang="en-US" dirty="0"/>
              <a:t>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5760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DE3EB2-4306-2BC2-9411-A5E44F809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6458" y="2342921"/>
            <a:ext cx="6159083" cy="43125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Монохромни</a:t>
            </a:r>
          </a:p>
          <a:p>
            <a:pPr lvl="1"/>
            <a:r>
              <a:rPr lang="bg-BG" b="1" dirty="0"/>
              <a:t>Различни тонове </a:t>
            </a:r>
            <a:r>
              <a:rPr lang="bg-BG" dirty="0"/>
              <a:t>на </a:t>
            </a:r>
            <a:r>
              <a:rPr lang="bg-BG" b="1" dirty="0"/>
              <a:t>един и същ цвят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видове цветови схеми</a:t>
            </a:r>
            <a:r>
              <a:rPr lang="en-US" dirty="0"/>
              <a:t> (3)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9032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F27EF8-696D-9D4C-9236-14BEA5B812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цветова схема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39DA57-1678-C27D-4375-3D7EB3223CC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371C5-8533-9A13-9D01-C385FA629A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870" y="1584000"/>
            <a:ext cx="2322259" cy="20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9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Нека </a:t>
            </a:r>
            <a:r>
              <a:rPr lang="bg-BG" b="1" dirty="0"/>
              <a:t>създадем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цветова схема </a:t>
            </a:r>
            <a:r>
              <a:rPr lang="bg-BG" dirty="0"/>
              <a:t>(</a:t>
            </a:r>
            <a:r>
              <a:rPr lang="bg-BG" b="1" dirty="0"/>
              <a:t>палитра</a:t>
            </a:r>
            <a:r>
              <a:rPr lang="en-US" dirty="0"/>
              <a:t>)</a:t>
            </a:r>
            <a:r>
              <a:rPr lang="bg-BG" dirty="0"/>
              <a:t> със </a:t>
            </a:r>
            <a:r>
              <a:rPr lang="bg-BG" b="1" dirty="0"/>
              <a:t>зададен цвят</a:t>
            </a:r>
          </a:p>
          <a:p>
            <a:r>
              <a:rPr lang="bg-BG" dirty="0"/>
              <a:t>Влизаме в </a:t>
            </a:r>
            <a:r>
              <a:rPr lang="bg-BG" b="1" dirty="0"/>
              <a:t>сайта</a:t>
            </a:r>
            <a:r>
              <a:rPr lang="bg-BG" dirty="0"/>
              <a:t> </a:t>
            </a:r>
            <a:r>
              <a:rPr lang="en-GB" dirty="0">
                <a:hlinkClick r:id="rId2"/>
              </a:rPr>
              <a:t>mycolor.space</a:t>
            </a:r>
            <a:endParaRPr lang="bg-BG" dirty="0"/>
          </a:p>
          <a:p>
            <a:r>
              <a:rPr lang="bg-BG" dirty="0"/>
              <a:t>Кликаме върху </a:t>
            </a:r>
            <a:r>
              <a:rPr lang="bg-BG" b="1" dirty="0"/>
              <a:t>цвета</a:t>
            </a:r>
            <a:r>
              <a:rPr lang="bg-BG" dirty="0"/>
              <a:t> и </a:t>
            </a:r>
            <a:r>
              <a:rPr lang="bg-BG" b="1" dirty="0"/>
              <a:t>избираме цвят </a:t>
            </a:r>
            <a:r>
              <a:rPr lang="bg-BG" dirty="0"/>
              <a:t>по </a:t>
            </a:r>
            <a:r>
              <a:rPr lang="bg-BG" b="1" dirty="0"/>
              <a:t>наше желание</a:t>
            </a:r>
          </a:p>
          <a:p>
            <a:r>
              <a:rPr lang="bg-BG" dirty="0"/>
              <a:t>Кликаме върху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</a:t>
            </a:r>
            <a:r>
              <a:rPr lang="en-US" b="1" dirty="0"/>
              <a:t>]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цветова схема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3BDB0-05AB-4055-7A37-9CBE686EA7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6000" y="4318836"/>
            <a:ext cx="2929722" cy="19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0D9FF-DF08-A53E-BCA9-6FE97D11C5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6680" y="4376050"/>
            <a:ext cx="2983298" cy="19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2F6195-DB61-BFAC-36A8-2B3A116691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567" y="4318836"/>
            <a:ext cx="2941091" cy="198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Arrow: Right 6">
            <a:extLst>
              <a:ext uri="{FF2B5EF4-FFF2-40B4-BE49-F238E27FC236}">
                <a16:creationId xmlns:a16="http://schemas.microsoft.com/office/drawing/2014/main" id="{D2509431-918D-BCAC-4230-E070A802525F}"/>
              </a:ext>
            </a:extLst>
          </p:cNvPr>
          <p:cNvSpPr/>
          <p:nvPr/>
        </p:nvSpPr>
        <p:spPr bwMode="auto">
          <a:xfrm>
            <a:off x="3375396" y="4897744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rrow: Right 6">
            <a:extLst>
              <a:ext uri="{FF2B5EF4-FFF2-40B4-BE49-F238E27FC236}">
                <a16:creationId xmlns:a16="http://schemas.microsoft.com/office/drawing/2014/main" id="{1CD7E115-21A4-C12A-EDB5-95B2CC4CEFE6}"/>
              </a:ext>
            </a:extLst>
          </p:cNvPr>
          <p:cNvSpPr/>
          <p:nvPr/>
        </p:nvSpPr>
        <p:spPr bwMode="auto">
          <a:xfrm>
            <a:off x="7424716" y="4897744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97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8B547-B4FB-70B2-8275-3358681CE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284CA-37C3-3C08-7BE8-A37DB2675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Създадоха се различни </a:t>
            </a:r>
            <a:r>
              <a:rPr lang="bg-BG" b="1" dirty="0"/>
              <a:t>видове схеми </a:t>
            </a:r>
            <a:r>
              <a:rPr lang="bg-BG" dirty="0"/>
              <a:t>спрямо </a:t>
            </a:r>
            <a:r>
              <a:rPr lang="bg-BG" b="1" dirty="0"/>
              <a:t>избрания цвят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4773D8-C07D-A7D1-7FD2-516B0ADA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54931-FFF5-A6AF-30A1-9914EAE892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875" y="1826502"/>
            <a:ext cx="6558249" cy="48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Графичен модел </a:t>
            </a:r>
            <a:r>
              <a:rPr lang="en-US" sz="3800" b="1" dirty="0"/>
              <a:t>(Mockup)</a:t>
            </a:r>
            <a:endParaRPr lang="bg-BG" sz="3800" b="1" dirty="0"/>
          </a:p>
          <a:p>
            <a:pPr lvl="1">
              <a:buClr>
                <a:schemeClr val="tx1"/>
              </a:buClr>
            </a:pPr>
            <a:r>
              <a:rPr lang="bg-BG" sz="3600" b="1" dirty="0"/>
              <a:t>Основни етапи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Прототип </a:t>
            </a:r>
            <a:r>
              <a:rPr lang="en-US" sz="3800" b="1" dirty="0"/>
              <a:t>(Prototype</a:t>
            </a:r>
            <a:r>
              <a:rPr lang="bg-BG" sz="3800" b="1" dirty="0"/>
              <a:t>)</a:t>
            </a:r>
            <a:endParaRPr lang="en-US" sz="3800" b="1" dirty="0"/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Елементи </a:t>
            </a:r>
            <a:r>
              <a:rPr lang="bg-BG" sz="3800" dirty="0"/>
              <a:t>на</a:t>
            </a:r>
            <a:r>
              <a:rPr lang="bg-BG" sz="3800" b="1" dirty="0">
                <a:solidFill>
                  <a:schemeClr val="bg1"/>
                </a:solidFill>
              </a:rPr>
              <a:t> графичния дизайн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Цветова схема</a:t>
            </a:r>
            <a:endParaRPr lang="en-US" b="1" dirty="0"/>
          </a:p>
          <a:p>
            <a:pPr lvl="2">
              <a:buClr>
                <a:schemeClr val="tx1"/>
              </a:buClr>
            </a:pPr>
            <a:r>
              <a:rPr lang="bg-BG" b="1" dirty="0"/>
              <a:t>Пример</a:t>
            </a:r>
            <a:r>
              <a:rPr lang="en-US" b="1" dirty="0"/>
              <a:t>: </a:t>
            </a:r>
            <a:r>
              <a:rPr lang="bg-BG" dirty="0"/>
              <a:t>Създаване на цветова схема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Шрифтове </a:t>
            </a:r>
            <a:r>
              <a:rPr lang="en-US" b="1" dirty="0"/>
              <a:t>(</a:t>
            </a:r>
            <a:r>
              <a:rPr lang="bg-BG" b="1" dirty="0"/>
              <a:t>Типография)</a:t>
            </a:r>
          </a:p>
          <a:p>
            <a:pPr lvl="2">
              <a:buClr>
                <a:schemeClr val="tx1"/>
              </a:buClr>
            </a:pPr>
            <a:r>
              <a:rPr lang="bg-BG" b="1" dirty="0"/>
              <a:t>Пример: </a:t>
            </a:r>
            <a:r>
              <a:rPr lang="bg-BG" dirty="0"/>
              <a:t>Комбиниране на шрифтове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Подредба </a:t>
            </a:r>
            <a:r>
              <a:rPr lang="bg-BG" dirty="0"/>
              <a:t>и</a:t>
            </a:r>
            <a:r>
              <a:rPr lang="bg-BG" b="1" dirty="0"/>
              <a:t> секции</a:t>
            </a:r>
          </a:p>
          <a:p>
            <a:pPr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​​​</a:t>
            </a:r>
            <a:r>
              <a:rPr lang="bg-BG" b="1" dirty="0">
                <a:solidFill>
                  <a:schemeClr val="bg1"/>
                </a:solidFill>
              </a:rPr>
              <a:t>Лого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бранд идентичност</a:t>
            </a:r>
          </a:p>
          <a:p>
            <a:pPr>
              <a:buClr>
                <a:schemeClr val="tx1"/>
              </a:buClr>
            </a:pP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Изборът от </a:t>
            </a:r>
            <a:r>
              <a:rPr lang="bg-BG" b="1" dirty="0"/>
              <a:t>подходящата комбинация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шрифтове</a:t>
            </a:r>
            <a:r>
              <a:rPr lang="bg-BG" dirty="0"/>
              <a:t> е от </a:t>
            </a:r>
            <a:r>
              <a:rPr lang="bg-BG" b="1" dirty="0"/>
              <a:t>важно значение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четимостта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облика</a:t>
            </a:r>
            <a:r>
              <a:rPr lang="bg-BG" dirty="0"/>
              <a:t> на </a:t>
            </a:r>
            <a:r>
              <a:rPr lang="bg-BG" b="1" dirty="0"/>
              <a:t>уеб сайта</a:t>
            </a:r>
          </a:p>
          <a:p>
            <a:r>
              <a:rPr lang="bg-BG" dirty="0"/>
              <a:t>Дизайнерите използват </a:t>
            </a:r>
            <a:r>
              <a:rPr lang="bg-BG" b="1" dirty="0"/>
              <a:t>не повече от 2-3 шрифта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Шрифтове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2ADE8-FEF3-5F13-354A-9CE8615124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188" y="3046875"/>
            <a:ext cx="5511624" cy="36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161-2813-559B-2B32-C37E59082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E47B-DD70-A989-E62A-942F2D6D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Серифни </a:t>
            </a:r>
            <a:r>
              <a:rPr lang="en-US" b="1" dirty="0"/>
              <a:t>(Serif)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Съдържат</a:t>
            </a:r>
            <a:r>
              <a:rPr lang="bg-BG" dirty="0"/>
              <a:t>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/>
              <a:t>основни текстове</a:t>
            </a:r>
          </a:p>
          <a:p>
            <a:r>
              <a:rPr lang="bg-BG" b="1" dirty="0">
                <a:solidFill>
                  <a:schemeClr val="bg1"/>
                </a:solidFill>
              </a:rPr>
              <a:t>Несерифни</a:t>
            </a:r>
            <a:r>
              <a:rPr lang="bg-BG" b="1" dirty="0"/>
              <a:t> </a:t>
            </a:r>
            <a:r>
              <a:rPr lang="en-US" b="1" dirty="0"/>
              <a:t>(Sans-Serif)</a:t>
            </a:r>
            <a:endParaRPr lang="bg-BG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съдържат </a:t>
            </a:r>
            <a:r>
              <a:rPr lang="bg-BG" b="1" dirty="0"/>
              <a:t>допълнителни </a:t>
            </a:r>
            <a:r>
              <a:rPr lang="bg-BG" b="1" dirty="0">
                <a:solidFill>
                  <a:schemeClr val="bg1"/>
                </a:solidFill>
              </a:rPr>
              <a:t>графични елементи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53579-37C9-E9CD-2C40-51E88BB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шрифтове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306F6-74A8-33A9-0BFA-C802E6CA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9451" y="4546799"/>
            <a:ext cx="6004530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C463C-8703-34CC-A92B-B67A5BD6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B7D5-DB8F-E323-ADD0-7B35105D1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59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Секциите</a:t>
            </a:r>
            <a:r>
              <a:rPr lang="bg-BG" dirty="0"/>
              <a:t> са </a:t>
            </a:r>
            <a:r>
              <a:rPr lang="bg-BG" b="1" dirty="0"/>
              <a:t>отделни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визуални блокове </a:t>
            </a:r>
            <a:r>
              <a:rPr lang="bg-BG" dirty="0"/>
              <a:t>в </a:t>
            </a:r>
            <a:r>
              <a:rPr lang="bg-BG" b="1" dirty="0"/>
              <a:t>уеб страницата</a:t>
            </a:r>
          </a:p>
          <a:p>
            <a:r>
              <a:rPr lang="bg-BG" b="1" dirty="0">
                <a:solidFill>
                  <a:schemeClr val="bg1"/>
                </a:solidFill>
              </a:rPr>
              <a:t>Подредбата</a:t>
            </a:r>
            <a:r>
              <a:rPr lang="bg-BG" dirty="0"/>
              <a:t> показва </a:t>
            </a:r>
            <a:r>
              <a:rPr lang="bg-BG" b="1" dirty="0">
                <a:solidFill>
                  <a:schemeClr val="bg1"/>
                </a:solidFill>
              </a:rPr>
              <a:t>по какъв начин </a:t>
            </a:r>
            <a:r>
              <a:rPr lang="bg-BG" dirty="0"/>
              <a:t>са </a:t>
            </a:r>
            <a:r>
              <a:rPr lang="bg-BG" b="1" dirty="0"/>
              <a:t>разположени</a:t>
            </a:r>
            <a:r>
              <a:rPr lang="bg-BG" dirty="0"/>
              <a:t> </a:t>
            </a:r>
            <a:r>
              <a:rPr lang="bg-BG" b="1" dirty="0"/>
              <a:t>секциите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1CE4F-6627-B977-175E-373E0370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Подредба и секции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F7CC-29F9-560D-F7C4-761A15B5EA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703" y="878008"/>
            <a:ext cx="6745076" cy="61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F131C-8FB9-C6F8-5EF9-09C21A2B93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6000" y="2803621"/>
            <a:ext cx="3621687" cy="33660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2C20E-59AD-FE6E-8B38-D093FA1AE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096B-C4AF-95AC-CF9C-440240ECE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Секции</a:t>
            </a:r>
            <a:endParaRPr lang="bg-BG" b="1" dirty="0"/>
          </a:p>
          <a:p>
            <a:pPr lvl="1"/>
            <a:r>
              <a:rPr lang="bg-BG" b="1" dirty="0"/>
              <a:t>Елементите</a:t>
            </a:r>
            <a:r>
              <a:rPr lang="bg-BG" dirty="0"/>
              <a:t> на </a:t>
            </a:r>
            <a:r>
              <a:rPr lang="bg-BG" b="1" dirty="0"/>
              <a:t>уеб страницата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2D21C-85CD-257D-707E-D7A2804BD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Подредба</a:t>
            </a:r>
          </a:p>
          <a:p>
            <a:pPr lvl="1">
              <a:buClr>
                <a:schemeClr val="tx1"/>
              </a:buClr>
            </a:pPr>
            <a:r>
              <a:rPr lang="bg-BG" b="1" dirty="0"/>
              <a:t>Композицията</a:t>
            </a:r>
            <a:r>
              <a:rPr lang="bg-BG" dirty="0"/>
              <a:t> на </a:t>
            </a:r>
            <a:r>
              <a:rPr lang="bg-BG" b="1" dirty="0"/>
              <a:t>уеб страницата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D450E-22C7-6EB7-80B8-B3E1B00D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Подредба</a:t>
            </a:r>
            <a:r>
              <a:rPr lang="en-BG" dirty="0"/>
              <a:t> vs. </a:t>
            </a:r>
            <a:r>
              <a:rPr lang="bg-BG" dirty="0"/>
              <a:t>Секции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46CB8-C632-592D-41A5-047983B554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6298" y="2892583"/>
            <a:ext cx="4184999" cy="31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F27EF8-696D-9D4C-9236-14BEA5B812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Комбиниране на шрифтове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39DA57-1678-C27D-4375-3D7EB3223CC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652F1-AB94-2977-58A7-CE74250567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4000" y="1902084"/>
            <a:ext cx="3744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4C023-A0FF-BAB1-FD66-F6A82779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BEA7-0488-065D-8829-C6FAAA715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000" dirty="0"/>
              <a:t>Интернет предлага </a:t>
            </a:r>
            <a:r>
              <a:rPr lang="bg-BG" sz="3000" b="1" dirty="0"/>
              <a:t>много сайтове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комбиниране на шрифтове</a:t>
            </a:r>
          </a:p>
          <a:p>
            <a:r>
              <a:rPr lang="bg-BG" sz="3000" dirty="0"/>
              <a:t>Нека изберем </a:t>
            </a:r>
            <a:r>
              <a:rPr lang="bg-BG" sz="3000" b="1" dirty="0"/>
              <a:t>сайта</a:t>
            </a:r>
            <a:r>
              <a:rPr lang="bg-BG" sz="3000" dirty="0"/>
              <a:t> </a:t>
            </a:r>
            <a:r>
              <a:rPr lang="en-GB" sz="3000" dirty="0">
                <a:hlinkClick r:id="rId2"/>
              </a:rPr>
              <a:t>fontjoy.com</a:t>
            </a:r>
            <a:endParaRPr lang="bg-BG" sz="3000" dirty="0"/>
          </a:p>
          <a:p>
            <a:r>
              <a:rPr lang="bg-BG" sz="3000" dirty="0"/>
              <a:t>Кликаме върху бутона</a:t>
            </a:r>
            <a:r>
              <a:rPr lang="bg-BG" sz="3000" b="1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</a:t>
            </a:r>
            <a:r>
              <a:rPr lang="en-US" sz="3000" b="1" dirty="0"/>
              <a:t>]</a:t>
            </a:r>
            <a:endParaRPr lang="bg-BG" sz="3000" b="1" dirty="0"/>
          </a:p>
          <a:p>
            <a:r>
              <a:rPr lang="bg-BG" sz="3000" dirty="0"/>
              <a:t>Избираме подходяща комбинация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EDFA-F723-F48A-D206-CDA6040E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Комбиниране на шрифтове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F508E-412A-3256-998B-9838CF813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3500" y="3685357"/>
            <a:ext cx="5804999" cy="29701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37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8B547-B4FB-70B2-8275-3358681CE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4773D8-C07D-A7D1-7FD2-516B0ADA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37566-B241-7186-4A0D-7B0ED5DD3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00" y="1289780"/>
            <a:ext cx="9945000" cy="52172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57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Обликът пред света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Лого и бранд идентичност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3F7B7-C002-E11C-D703-3E17512C5E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9468" y="1385091"/>
            <a:ext cx="2993063" cy="27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Логото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бранд идентичността </a:t>
            </a:r>
            <a:r>
              <a:rPr lang="bg-BG" sz="3600" dirty="0"/>
              <a:t>помагат на дадена </a:t>
            </a:r>
            <a:r>
              <a:rPr lang="bg-BG" sz="3600" b="1" dirty="0"/>
              <a:t>марка</a:t>
            </a:r>
            <a:r>
              <a:rPr lang="bg-BG" sz="3600" dirty="0"/>
              <a:t> да бъде </a:t>
            </a:r>
            <a:r>
              <a:rPr lang="bg-BG" sz="3600" b="1" dirty="0"/>
              <a:t>разпознаваема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Осигуряват </a:t>
            </a:r>
            <a:r>
              <a:rPr lang="bg-BG" sz="3600" b="1" dirty="0"/>
              <a:t>консистентност</a:t>
            </a:r>
            <a:r>
              <a:rPr lang="bg-BG" sz="3600" dirty="0"/>
              <a:t> в </a:t>
            </a:r>
            <a:r>
              <a:rPr lang="bg-BG" sz="3600" b="1" dirty="0"/>
              <a:t>уеб сайта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3800" dirty="0"/>
              <a:t>Лого и бранд идентичност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35C49-84C8-BC2B-B9B1-9C175B12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4642" y="3204968"/>
            <a:ext cx="4582716" cy="36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b="1" dirty="0">
                <a:solidFill>
                  <a:schemeClr val="bg1"/>
                </a:solidFill>
              </a:rPr>
              <a:t>Графичен знак </a:t>
            </a:r>
            <a:r>
              <a:rPr lang="bg-BG" sz="3400" dirty="0"/>
              <a:t>представящ </a:t>
            </a:r>
            <a:r>
              <a:rPr lang="bg-BG" sz="3400" b="1" dirty="0"/>
              <a:t>организацията</a:t>
            </a:r>
            <a:r>
              <a:rPr lang="bg-BG" sz="3400" dirty="0"/>
              <a:t>, </a:t>
            </a:r>
            <a:r>
              <a:rPr lang="bg-BG" sz="3400" b="1" dirty="0"/>
              <a:t>фирмата</a:t>
            </a:r>
            <a:r>
              <a:rPr lang="bg-BG" sz="3400" dirty="0"/>
              <a:t> или </a:t>
            </a:r>
            <a:r>
              <a:rPr lang="bg-BG" sz="3400" b="1" dirty="0"/>
              <a:t>проекта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Може да е </a:t>
            </a:r>
            <a:r>
              <a:rPr lang="bg-BG" sz="3400" b="1" dirty="0">
                <a:solidFill>
                  <a:schemeClr val="bg1"/>
                </a:solidFill>
              </a:rPr>
              <a:t>текстово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символно</a:t>
            </a:r>
            <a:r>
              <a:rPr lang="bg-BG" sz="3400" dirty="0"/>
              <a:t> или </a:t>
            </a:r>
            <a:r>
              <a:rPr lang="bg-BG" sz="3400" b="1" dirty="0">
                <a:solidFill>
                  <a:schemeClr val="bg1"/>
                </a:solidFill>
              </a:rPr>
              <a:t>комбинация</a:t>
            </a:r>
            <a:r>
              <a:rPr lang="bg-BG" sz="3400" b="1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от двете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бързо разпознаване</a:t>
            </a:r>
            <a:r>
              <a:rPr lang="bg-BG" sz="3400" dirty="0"/>
              <a:t>, </a:t>
            </a:r>
            <a:r>
              <a:rPr lang="bg-BG" sz="3400" b="1" dirty="0"/>
              <a:t>професионален вид </a:t>
            </a:r>
            <a:r>
              <a:rPr lang="bg-BG" sz="3400" dirty="0"/>
              <a:t>и </a:t>
            </a:r>
            <a:r>
              <a:rPr lang="bg-BG" sz="3400" b="1" dirty="0"/>
              <a:t>свързване</a:t>
            </a:r>
            <a:r>
              <a:rPr lang="bg-BG" sz="3400" dirty="0"/>
              <a:t> на </a:t>
            </a:r>
            <a:r>
              <a:rPr lang="bg-BG" sz="3400" b="1" dirty="0"/>
              <a:t>дизайна</a:t>
            </a:r>
            <a:r>
              <a:rPr lang="bg-BG" sz="3400" dirty="0"/>
              <a:t> с </a:t>
            </a:r>
            <a:r>
              <a:rPr lang="bg-BG" sz="3400" b="1" dirty="0"/>
              <a:t>бранда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Лого</a:t>
            </a:r>
            <a:r>
              <a:rPr lang="en-US" sz="4000" dirty="0"/>
              <a:t> (1)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E3F48-58F6-B563-E289-4288A0B815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6000" y="1089000"/>
            <a:ext cx="4802031" cy="52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5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Основни етапи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​Графичен модел (</a:t>
            </a:r>
            <a:r>
              <a:rPr lang="en-GB" sz="6000" dirty="0"/>
              <a:t>Mockup)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5C08-AB33-3D62-C607-FC2BD36A36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1366" y="1539000"/>
            <a:ext cx="302926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34ABF-7ECB-330A-C0D3-6E30D39C6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54ABB-9A39-7013-0870-8564D51D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b="1" dirty="0"/>
              <a:t>Кои</a:t>
            </a:r>
            <a:r>
              <a:rPr lang="bg-BG" sz="3400" dirty="0"/>
              <a:t> са следните </a:t>
            </a:r>
            <a:r>
              <a:rPr lang="bg-BG" sz="3400" b="1" dirty="0">
                <a:solidFill>
                  <a:schemeClr val="bg1"/>
                </a:solidFill>
              </a:rPr>
              <a:t>компании</a:t>
            </a:r>
            <a:r>
              <a:rPr lang="bg-BG" sz="3400" dirty="0"/>
              <a:t>?</a:t>
            </a:r>
          </a:p>
          <a:p>
            <a:endParaRPr lang="bg-BG" sz="5400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2E9A04-A090-3FC7-67E5-7863BBEF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Лого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4BA317-D32A-5BFE-08F9-3FEBD5A40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30" y="2214000"/>
            <a:ext cx="1928733" cy="15709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04E012-032D-A4CE-22D6-5201BB6D75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0289" y="4186584"/>
            <a:ext cx="2155028" cy="2241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F94396-6D3B-A8B3-F3FF-D5DB8ADB79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744" y="4261519"/>
            <a:ext cx="2087006" cy="20911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A8A180-F503-3E57-49AF-04BA621B673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31" y="4335768"/>
            <a:ext cx="1928733" cy="19287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9D4629-37A1-DEF9-ED94-73E9ABE5B4E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9885" y="2312455"/>
            <a:ext cx="1458723" cy="14725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17EBB57-65FF-4A2A-3FC0-9A11816D709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2631" y="2312455"/>
            <a:ext cx="1770343" cy="147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82440C-7D4E-B25E-8470-BFA0B7C56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1651" y="1862381"/>
            <a:ext cx="5149946" cy="41962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8155598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Цялостният визуален стил </a:t>
            </a:r>
            <a:r>
              <a:rPr lang="bg-BG" sz="3200" dirty="0"/>
              <a:t>на </a:t>
            </a:r>
            <a:r>
              <a:rPr lang="bg-BG" sz="3200" b="1" dirty="0"/>
              <a:t>марката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Бранд бук </a:t>
            </a:r>
            <a:r>
              <a:rPr lang="bg-BG" sz="3200" b="1" dirty="0"/>
              <a:t>(</a:t>
            </a:r>
            <a:r>
              <a:rPr lang="en-US" sz="3200" b="1" dirty="0"/>
              <a:t>Brand Book</a:t>
            </a:r>
            <a:r>
              <a:rPr lang="bg-BG" sz="3200" b="1" dirty="0"/>
              <a:t>)</a:t>
            </a:r>
          </a:p>
          <a:p>
            <a:pPr lvl="1"/>
            <a:r>
              <a:rPr lang="bg-BG" sz="3000" b="1" dirty="0"/>
              <a:t>Описва </a:t>
            </a:r>
            <a:r>
              <a:rPr lang="bg-BG" sz="3000" b="1" dirty="0">
                <a:solidFill>
                  <a:schemeClr val="bg1"/>
                </a:solidFill>
              </a:rPr>
              <a:t>компонентите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марката</a:t>
            </a:r>
          </a:p>
          <a:p>
            <a:pPr lvl="1"/>
            <a:r>
              <a:rPr lang="bg-BG" sz="3000" b="1" dirty="0"/>
              <a:t>Набор</a:t>
            </a:r>
            <a:r>
              <a:rPr lang="bg-BG" sz="3000" dirty="0"/>
              <a:t> от </a:t>
            </a:r>
            <a:r>
              <a:rPr lang="bg-BG" sz="3000" b="1" dirty="0">
                <a:solidFill>
                  <a:schemeClr val="bg1"/>
                </a:solidFill>
              </a:rPr>
              <a:t>инструменти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правила</a:t>
            </a:r>
            <a:r>
              <a:rPr lang="bg-BG" sz="3000" dirty="0"/>
              <a:t> </a:t>
            </a:r>
          </a:p>
          <a:p>
            <a:pPr marL="442912" lvl="1" indent="0">
              <a:buNone/>
            </a:pPr>
            <a:r>
              <a:rPr lang="bg-BG" sz="3000" b="1" dirty="0"/>
              <a:t>    как да се използват </a:t>
            </a:r>
            <a:r>
              <a:rPr lang="bg-BG" sz="3000" b="1" dirty="0">
                <a:solidFill>
                  <a:schemeClr val="bg1"/>
                </a:solidFill>
              </a:rPr>
              <a:t>компонентите</a:t>
            </a:r>
            <a:endParaRPr lang="bg-BG" sz="3000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r>
              <a:rPr lang="bg-BG" sz="3000" dirty="0"/>
              <a:t>    на </a:t>
            </a:r>
            <a:r>
              <a:rPr lang="bg-BG" sz="3000" b="1" dirty="0"/>
              <a:t>марката</a:t>
            </a:r>
          </a:p>
          <a:p>
            <a:pPr lvl="1"/>
            <a:r>
              <a:rPr lang="bg-BG" sz="3000" b="1" dirty="0"/>
              <a:t>Пример: </a:t>
            </a:r>
            <a:r>
              <a:rPr lang="en-GB" sz="3000" dirty="0">
                <a:hlinkClick r:id="rId3"/>
              </a:rPr>
              <a:t>relayto.com/explore/coca-cola-brand-book-tzeq20td3g4ta</a:t>
            </a:r>
            <a:r>
              <a:rPr lang="bg-BG" sz="3000" dirty="0"/>
              <a:t> </a:t>
            </a:r>
            <a:endParaRPr lang="bg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 </a:t>
            </a:r>
            <a:r>
              <a:rPr lang="en-US" dirty="0"/>
              <a:t>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015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26A0B3-D236-AD5D-6B33-EEBAE370BB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794" y="2275531"/>
            <a:ext cx="5670412" cy="43799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562624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Бранд идентичността </a:t>
            </a:r>
            <a:r>
              <a:rPr lang="bg-BG" sz="3200" dirty="0"/>
              <a:t>включва:</a:t>
            </a:r>
          </a:p>
          <a:p>
            <a:pPr lvl="1"/>
            <a:r>
              <a:rPr lang="bg-BG" sz="3000" b="1" dirty="0"/>
              <a:t>Цветова палитра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9951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pPr lvl="1"/>
            <a:r>
              <a:rPr lang="bg-BG" sz="3000" b="1" dirty="0"/>
              <a:t>Шрифтове</a:t>
            </a:r>
            <a:r>
              <a:rPr lang="bg-BG" sz="3000" dirty="0"/>
              <a:t> и </a:t>
            </a:r>
            <a:r>
              <a:rPr lang="bg-BG" sz="3000" b="1" dirty="0"/>
              <a:t>топография</a:t>
            </a:r>
          </a:p>
          <a:p>
            <a:pPr lvl="1"/>
            <a:r>
              <a:rPr lang="bg-BG" sz="3000" b="1" dirty="0"/>
              <a:t>Лого</a:t>
            </a:r>
            <a:r>
              <a:rPr lang="bg-BG" sz="3000" dirty="0"/>
              <a:t> и </a:t>
            </a:r>
            <a:r>
              <a:rPr lang="bg-BG" sz="3000" b="1" dirty="0"/>
              <a:t>вариации на логото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361B73-363E-C0DE-2CD7-17A87B1A09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0291" y="1759595"/>
            <a:ext cx="4821193" cy="4955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F04DC-937C-2E10-1AC0-4A6A62E3D3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461" y="2799000"/>
            <a:ext cx="5659944" cy="346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E724C-E85C-633D-D564-3FEFDA705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8B88-CCD0-702B-55EB-285902544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pPr lvl="1"/>
            <a:r>
              <a:rPr lang="bg-BG" sz="3000" b="1" dirty="0"/>
              <a:t>Икони</a:t>
            </a:r>
            <a:r>
              <a:rPr lang="bg-BG" sz="3000" dirty="0"/>
              <a:t> и </a:t>
            </a:r>
            <a:r>
              <a:rPr lang="bg-BG" sz="3000" b="1" dirty="0"/>
              <a:t>графични елементи</a:t>
            </a:r>
          </a:p>
          <a:p>
            <a:pPr lvl="1"/>
            <a:r>
              <a:rPr lang="bg-BG" sz="3000" b="1" dirty="0"/>
              <a:t>Стил</a:t>
            </a:r>
            <a:r>
              <a:rPr lang="bg-BG" sz="3000" dirty="0"/>
              <a:t> на </a:t>
            </a:r>
            <a:r>
              <a:rPr lang="bg-BG" sz="3000" b="1" dirty="0"/>
              <a:t>изображенията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B8E8F-7E99-E591-2158-00E3B433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Бранд идентичност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E6309-1FC0-352D-D8A1-BD06F0B51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625" y="3546875"/>
            <a:ext cx="5361279" cy="211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1C6CA-4E12-BB3B-F012-0D1758ED6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037" y="2709000"/>
            <a:ext cx="5727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0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800" dirty="0"/>
              <a:t>Графичен модел (m</a:t>
            </a:r>
            <a:r>
              <a:rPr lang="en-US" sz="3800" dirty="0"/>
              <a:t>ockup</a:t>
            </a:r>
            <a:r>
              <a:rPr lang="bg-BG" sz="3800" dirty="0"/>
              <a:t>)</a:t>
            </a:r>
            <a:r>
              <a:rPr lang="en-US" sz="3800" dirty="0"/>
              <a:t> </a:t>
            </a:r>
            <a:r>
              <a:rPr lang="bg-BG" sz="3800" dirty="0"/>
              <a:t>на уеб страница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B5B584-885E-0AA6-DD9F-704ADB54C4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41" y="1385091"/>
            <a:ext cx="1789918" cy="25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bg-BG" sz="3600" dirty="0"/>
              <a:t>Нека </a:t>
            </a:r>
            <a:r>
              <a:rPr lang="bg-BG" sz="3600" b="1" dirty="0"/>
              <a:t>създадем </a:t>
            </a:r>
            <a:r>
              <a:rPr lang="bg-BG" sz="3600" b="1" dirty="0">
                <a:solidFill>
                  <a:schemeClr val="bg1"/>
                </a:solidFill>
              </a:rPr>
              <a:t>графичен модел</a:t>
            </a: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(</a:t>
            </a:r>
            <a:r>
              <a:rPr lang="en-US" sz="3600" b="1" dirty="0"/>
              <a:t>mockup</a:t>
            </a:r>
            <a:r>
              <a:rPr lang="en-US" sz="3600" dirty="0"/>
              <a:t>)</a:t>
            </a:r>
            <a:r>
              <a:rPr lang="bg-BG" sz="3600" dirty="0"/>
              <a:t> на </a:t>
            </a:r>
            <a:r>
              <a:rPr lang="bg-BG" sz="3600" b="1" dirty="0"/>
              <a:t>уеб страница</a:t>
            </a:r>
            <a:r>
              <a:rPr lang="bg-BG" sz="3600" dirty="0"/>
              <a:t> </a:t>
            </a:r>
            <a:r>
              <a:rPr lang="bg-BG" sz="3600" b="1" dirty="0"/>
              <a:t>по избор</a:t>
            </a:r>
            <a:endParaRPr lang="en-US" sz="3600" b="1" dirty="0"/>
          </a:p>
          <a:p>
            <a:r>
              <a:rPr lang="bg-BG" sz="3600" dirty="0"/>
              <a:t>За примера ще използваме </a:t>
            </a:r>
            <a:r>
              <a:rPr lang="bg-BG" sz="3600" b="1" dirty="0">
                <a:solidFill>
                  <a:schemeClr val="bg1"/>
                </a:solidFill>
              </a:rPr>
              <a:t>схематичния дизайн </a:t>
            </a:r>
            <a:r>
              <a:rPr lang="bg-BG" sz="3600" dirty="0"/>
              <a:t>на </a:t>
            </a:r>
            <a:r>
              <a:rPr lang="bg-BG" sz="3600" b="1" dirty="0"/>
              <a:t>началната страница</a:t>
            </a:r>
            <a:r>
              <a:rPr lang="bg-BG" sz="3600" dirty="0"/>
              <a:t> от </a:t>
            </a:r>
            <a:r>
              <a:rPr lang="bg-BG" sz="3600" b="1" dirty="0"/>
              <a:t>миналия урок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Графичен модел на уеб страница</a:t>
            </a:r>
            <a:endParaRPr lang="en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71F9F-C2D9-B88B-0B0D-D5075B474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1000" y="1764000"/>
            <a:ext cx="4667030" cy="42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60598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Влизаме в </a:t>
            </a:r>
            <a:r>
              <a:rPr lang="bg-BG" sz="3200" b="1" dirty="0"/>
              <a:t>сайта</a:t>
            </a:r>
            <a:r>
              <a:rPr lang="bg-BG" sz="3200" dirty="0"/>
              <a:t> </a:t>
            </a:r>
            <a:r>
              <a:rPr lang="en-GB" sz="3200" dirty="0">
                <a:hlinkClick r:id="rId3"/>
              </a:rPr>
              <a:t>excalidraw.com</a:t>
            </a:r>
            <a:endParaRPr lang="en-GB" sz="3200" dirty="0"/>
          </a:p>
          <a:p>
            <a:r>
              <a:rPr lang="bg-BG" sz="3200" dirty="0"/>
              <a:t>Започваме с </a:t>
            </a:r>
            <a:r>
              <a:rPr lang="bg-BG" sz="3200" b="1" dirty="0"/>
              <a:t>хедъра</a:t>
            </a:r>
          </a:p>
          <a:p>
            <a:pPr lvl="1"/>
            <a:r>
              <a:rPr lang="bg-BG" sz="3000" dirty="0"/>
              <a:t>Избираме </a:t>
            </a:r>
            <a:r>
              <a:rPr lang="bg-BG" sz="3000" b="1" dirty="0"/>
              <a:t>инструмента</a:t>
            </a:r>
            <a:r>
              <a:rPr lang="bg-BG" sz="3000" dirty="0"/>
              <a:t> за </a:t>
            </a:r>
            <a:r>
              <a:rPr lang="bg-BG" sz="3000" b="1" dirty="0">
                <a:solidFill>
                  <a:schemeClr val="bg1"/>
                </a:solidFill>
              </a:rPr>
              <a:t>изображение</a:t>
            </a:r>
          </a:p>
          <a:p>
            <a:pPr lvl="1"/>
            <a:r>
              <a:rPr lang="bg-BG" sz="3000" dirty="0"/>
              <a:t>Добавяме </a:t>
            </a:r>
            <a:r>
              <a:rPr lang="bg-BG" sz="3000" b="1" dirty="0"/>
              <a:t>изображение</a:t>
            </a:r>
            <a:r>
              <a:rPr lang="bg-BG" sz="3000" dirty="0"/>
              <a:t> вместо </a:t>
            </a:r>
            <a:r>
              <a:rPr lang="en-US" sz="3000" b="1" dirty="0"/>
              <a:t>placeholder</a:t>
            </a:r>
            <a:r>
              <a:rPr lang="bg-BG" sz="3000" dirty="0"/>
              <a:t> за </a:t>
            </a:r>
            <a:r>
              <a:rPr lang="bg-BG" sz="3000" b="1" dirty="0">
                <a:solidFill>
                  <a:schemeClr val="bg1"/>
                </a:solidFill>
              </a:rPr>
              <a:t>лого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Хедър (1)</a:t>
            </a:r>
            <a:endParaRPr lang="en-BG" dirty="0"/>
          </a:p>
        </p:txBody>
      </p:sp>
      <p:sp>
        <p:nvSpPr>
          <p:cNvPr id="4" name="Arrow: Right 6">
            <a:extLst>
              <a:ext uri="{FF2B5EF4-FFF2-40B4-BE49-F238E27FC236}">
                <a16:creationId xmlns:a16="http://schemas.microsoft.com/office/drawing/2014/main" id="{15B72F5C-348A-84BE-3D50-1C09F1E8D9B7}"/>
              </a:ext>
            </a:extLst>
          </p:cNvPr>
          <p:cNvSpPr/>
          <p:nvPr/>
        </p:nvSpPr>
        <p:spPr bwMode="auto">
          <a:xfrm rot="5400000">
            <a:off x="8912650" y="2204422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771B29-4E57-FE07-B748-354AD3175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9001" y="3287028"/>
            <a:ext cx="2131999" cy="58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Arrow: Right 6">
            <a:extLst>
              <a:ext uri="{FF2B5EF4-FFF2-40B4-BE49-F238E27FC236}">
                <a16:creationId xmlns:a16="http://schemas.microsoft.com/office/drawing/2014/main" id="{4296028A-D4B8-29A7-B2DD-AF670D1DAA88}"/>
              </a:ext>
            </a:extLst>
          </p:cNvPr>
          <p:cNvSpPr/>
          <p:nvPr/>
        </p:nvSpPr>
        <p:spPr bwMode="auto">
          <a:xfrm rot="5400000">
            <a:off x="8912650" y="4132451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DC33DE-B2A7-C9BC-739C-3B476BE1E4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968" y="5219511"/>
            <a:ext cx="5529444" cy="523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80FAC-E058-8585-1DE9-F348862BC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29" y="1408183"/>
            <a:ext cx="5332586" cy="53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420598" cy="5528766"/>
          </a:xfrm>
        </p:spPr>
        <p:txBody>
          <a:bodyPr>
            <a:normAutofit/>
          </a:bodyPr>
          <a:lstStyle/>
          <a:p>
            <a:pPr lvl="1"/>
            <a:r>
              <a:rPr lang="bg-BG" sz="2800" dirty="0"/>
              <a:t>Разписваме </a:t>
            </a:r>
            <a:r>
              <a:rPr lang="bg-BG" sz="2800" b="1" dirty="0"/>
              <a:t>опциите</a:t>
            </a:r>
            <a:r>
              <a:rPr lang="bg-BG" sz="2800" dirty="0"/>
              <a:t> на </a:t>
            </a:r>
            <a:r>
              <a:rPr lang="bg-BG" sz="2800" b="1" dirty="0"/>
              <a:t>менюто</a:t>
            </a:r>
            <a:r>
              <a:rPr lang="bg-BG" sz="2800" dirty="0"/>
              <a:t>, напр. "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Начало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Маршрути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За</a:t>
            </a:r>
            <a:r>
              <a:rPr lang="bg-BG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нас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Контакти</a:t>
            </a:r>
            <a:r>
              <a:rPr lang="bg-BG" sz="2800" dirty="0"/>
              <a:t>"</a:t>
            </a:r>
          </a:p>
          <a:p>
            <a:pPr lvl="1"/>
            <a:r>
              <a:rPr lang="bg-BG" sz="2800" dirty="0"/>
              <a:t>Избираме </a:t>
            </a:r>
            <a:r>
              <a:rPr lang="bg-BG" sz="2800" b="1" dirty="0"/>
              <a:t>текста</a:t>
            </a:r>
            <a:r>
              <a:rPr lang="bg-BG" sz="2800" dirty="0"/>
              <a:t> и променяме </a:t>
            </a:r>
            <a:r>
              <a:rPr lang="bg-BG" sz="2800" b="1" dirty="0">
                <a:solidFill>
                  <a:schemeClr val="bg1"/>
                </a:solidFill>
              </a:rPr>
              <a:t>шрифта</a:t>
            </a:r>
            <a:r>
              <a:rPr lang="bg-BG" sz="2800" dirty="0"/>
              <a:t> с </a:t>
            </a:r>
            <a:r>
              <a:rPr lang="bg-BG" sz="2800" b="1" dirty="0"/>
              <a:t>подходящ</a:t>
            </a:r>
            <a:r>
              <a:rPr lang="bg-BG" sz="2800" dirty="0"/>
              <a:t> за </a:t>
            </a:r>
            <a:r>
              <a:rPr lang="bg-BG" sz="2800" b="1" dirty="0"/>
              <a:t>уеб сайт</a:t>
            </a:r>
          </a:p>
          <a:p>
            <a:pPr lvl="1"/>
            <a:r>
              <a:rPr lang="bg-BG" sz="2800" dirty="0"/>
              <a:t>Избираме </a:t>
            </a:r>
            <a:r>
              <a:rPr lang="bg-BG" sz="2800" b="1" dirty="0"/>
              <a:t>хедъра</a:t>
            </a:r>
            <a:r>
              <a:rPr lang="bg-BG" sz="2800" dirty="0"/>
              <a:t> и променяме </a:t>
            </a:r>
            <a:r>
              <a:rPr lang="bg-BG" sz="2800" b="1" dirty="0">
                <a:solidFill>
                  <a:schemeClr val="bg1"/>
                </a:solidFill>
              </a:rPr>
              <a:t>цвета на фона </a:t>
            </a:r>
            <a:r>
              <a:rPr lang="bg-BG" sz="2800" dirty="0"/>
              <a:t>от </a:t>
            </a:r>
            <a:r>
              <a:rPr lang="bg-BG" sz="2800" b="1" dirty="0"/>
              <a:t>менюто отляво</a:t>
            </a:r>
            <a:endParaRPr lang="en-GB" sz="2800" b="1" dirty="0"/>
          </a:p>
          <a:p>
            <a:pPr marL="442912" lvl="1" indent="0">
              <a:buNone/>
            </a:pPr>
            <a:endParaRPr lang="en-GB" sz="30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Хедър (2)</a:t>
            </a:r>
            <a:endParaRPr lang="en-BG" dirty="0"/>
          </a:p>
        </p:txBody>
      </p:sp>
      <p:sp>
        <p:nvSpPr>
          <p:cNvPr id="4" name="Arrow: Right 6">
            <a:extLst>
              <a:ext uri="{FF2B5EF4-FFF2-40B4-BE49-F238E27FC236}">
                <a16:creationId xmlns:a16="http://schemas.microsoft.com/office/drawing/2014/main" id="{15B72F5C-348A-84BE-3D50-1C09F1E8D9B7}"/>
              </a:ext>
            </a:extLst>
          </p:cNvPr>
          <p:cNvSpPr/>
          <p:nvPr/>
        </p:nvSpPr>
        <p:spPr bwMode="auto">
          <a:xfrm rot="5400000">
            <a:off x="7513821" y="2191181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F6174-A144-A099-61C7-EB80AB427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037" y="1256479"/>
            <a:ext cx="75057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FD1CAE-3A7C-3BF9-0100-28CE0B4BD8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946" y="3165413"/>
            <a:ext cx="7014444" cy="964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Arrow: Right 6">
            <a:extLst>
              <a:ext uri="{FF2B5EF4-FFF2-40B4-BE49-F238E27FC236}">
                <a16:creationId xmlns:a16="http://schemas.microsoft.com/office/drawing/2014/main" id="{C911A952-AACF-07CA-2EAB-E8A3489E504E}"/>
              </a:ext>
            </a:extLst>
          </p:cNvPr>
          <p:cNvSpPr/>
          <p:nvPr/>
        </p:nvSpPr>
        <p:spPr bwMode="auto">
          <a:xfrm rot="5400000">
            <a:off x="7475091" y="4528441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ACA20E-1495-48CB-032E-71EBB156F5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248" y="5661875"/>
            <a:ext cx="7969350" cy="711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34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Продължаваме с </a:t>
            </a:r>
            <a:r>
              <a:rPr lang="en-US" sz="3200" b="1" dirty="0"/>
              <a:t>hero </a:t>
            </a:r>
            <a:r>
              <a:rPr lang="bg-BG" sz="3200" b="1" dirty="0"/>
              <a:t>секцията</a:t>
            </a:r>
          </a:p>
          <a:p>
            <a:pPr lvl="1"/>
            <a:r>
              <a:rPr lang="bg-BG" sz="3000" dirty="0"/>
              <a:t>По </a:t>
            </a:r>
            <a:r>
              <a:rPr lang="bg-BG" sz="3000" b="1" dirty="0"/>
              <a:t>аналогичен начин </a:t>
            </a:r>
            <a:r>
              <a:rPr lang="bg-BG" sz="3000" dirty="0"/>
              <a:t>сменяме </a:t>
            </a:r>
            <a:r>
              <a:rPr lang="bg-BG" sz="3000" b="1" dirty="0"/>
              <a:t>изображението</a:t>
            </a:r>
            <a:r>
              <a:rPr lang="bg-BG" sz="3000" dirty="0"/>
              <a:t> с </a:t>
            </a:r>
            <a:r>
              <a:rPr lang="bg-BG" sz="3000" b="1" dirty="0">
                <a:solidFill>
                  <a:schemeClr val="bg1"/>
                </a:solidFill>
              </a:rPr>
              <a:t>истинско</a:t>
            </a:r>
          </a:p>
          <a:p>
            <a:pPr lvl="1"/>
            <a:r>
              <a:rPr lang="bg-BG" sz="3000" dirty="0"/>
              <a:t>Рисуваме </a:t>
            </a:r>
            <a:r>
              <a:rPr lang="bg-BG" sz="3000" b="1" dirty="0">
                <a:solidFill>
                  <a:schemeClr val="bg1"/>
                </a:solidFill>
              </a:rPr>
              <a:t>бутон</a:t>
            </a:r>
            <a:r>
              <a:rPr lang="bg-BG" sz="3000" dirty="0"/>
              <a:t> с </a:t>
            </a:r>
            <a:r>
              <a:rPr lang="bg-BG" sz="3000" b="1" dirty="0"/>
              <a:t>надпис</a:t>
            </a:r>
            <a:r>
              <a:rPr lang="bg-BG" sz="3000" dirty="0"/>
              <a:t>, напр. "</a:t>
            </a:r>
            <a:r>
              <a:rPr lang="bg-BG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Научи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повече</a:t>
            </a:r>
            <a:r>
              <a:rPr lang="bg-BG" sz="3000" dirty="0"/>
              <a:t>"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Hero </a:t>
            </a:r>
            <a:r>
              <a:rPr lang="bg-BG" dirty="0"/>
              <a:t>секция</a:t>
            </a:r>
            <a:endParaRPr lang="en-BG" dirty="0"/>
          </a:p>
        </p:txBody>
      </p:sp>
      <p:sp>
        <p:nvSpPr>
          <p:cNvPr id="4" name="Arrow: Right 6">
            <a:extLst>
              <a:ext uri="{FF2B5EF4-FFF2-40B4-BE49-F238E27FC236}">
                <a16:creationId xmlns:a16="http://schemas.microsoft.com/office/drawing/2014/main" id="{15B72F5C-348A-84BE-3D50-1C09F1E8D9B7}"/>
              </a:ext>
            </a:extLst>
          </p:cNvPr>
          <p:cNvSpPr/>
          <p:nvPr/>
        </p:nvSpPr>
        <p:spPr bwMode="auto">
          <a:xfrm>
            <a:off x="5325703" y="4286945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9DEF1-A6D1-D08A-7717-5953C115D5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415" y="3960508"/>
            <a:ext cx="5206615" cy="1475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45943-FB79-A779-F7A1-6E7E05038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08" y="4103847"/>
            <a:ext cx="4636348" cy="11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Статично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детайлно</a:t>
            </a:r>
            <a:r>
              <a:rPr lang="bg-BG" sz="3400" dirty="0"/>
              <a:t> </a:t>
            </a:r>
            <a:r>
              <a:rPr lang="bg-BG" sz="3400" b="1" dirty="0"/>
              <a:t>визуално представяне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 ще изглежда крайният дизайн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​Графичен модел (</a:t>
            </a:r>
            <a:r>
              <a:rPr lang="en-GB" sz="4000" dirty="0"/>
              <a:t>Mockup)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860AA-30B3-8A33-D7F8-785372EEFB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781" y="2626690"/>
            <a:ext cx="6126438" cy="40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45598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Продължаваме с </a:t>
            </a:r>
            <a:r>
              <a:rPr lang="bg-BG" sz="3200" b="1" dirty="0"/>
              <a:t>основното съдържание</a:t>
            </a:r>
          </a:p>
          <a:p>
            <a:pPr lvl="1"/>
            <a:r>
              <a:rPr lang="bg-BG" sz="3000" dirty="0"/>
              <a:t>На всяка </a:t>
            </a:r>
            <a:r>
              <a:rPr lang="bg-BG" sz="3000" b="1" dirty="0">
                <a:solidFill>
                  <a:schemeClr val="bg1"/>
                </a:solidFill>
              </a:rPr>
              <a:t>картичка</a:t>
            </a:r>
            <a:r>
              <a:rPr lang="bg-BG" sz="3000" dirty="0"/>
              <a:t> сменяме </a:t>
            </a:r>
            <a:r>
              <a:rPr lang="bg-BG" sz="3000" b="1" dirty="0"/>
              <a:t>изображението</a:t>
            </a:r>
            <a:r>
              <a:rPr lang="bg-BG" sz="3000" dirty="0"/>
              <a:t> с </a:t>
            </a:r>
            <a:r>
              <a:rPr lang="bg-BG" sz="3000" b="1" dirty="0">
                <a:solidFill>
                  <a:schemeClr val="bg1"/>
                </a:solidFill>
              </a:rPr>
              <a:t>истинско</a:t>
            </a:r>
          </a:p>
          <a:p>
            <a:pPr lvl="1"/>
            <a:r>
              <a:rPr lang="bg-BG" sz="3000" dirty="0"/>
              <a:t>Разписваме </a:t>
            </a:r>
            <a:r>
              <a:rPr lang="bg-BG" sz="3000" b="1" dirty="0">
                <a:solidFill>
                  <a:schemeClr val="bg1"/>
                </a:solidFill>
              </a:rPr>
              <a:t>примерно заглавие </a:t>
            </a:r>
            <a:r>
              <a:rPr lang="bg-BG" sz="3000" dirty="0"/>
              <a:t>на </a:t>
            </a:r>
            <a:r>
              <a:rPr lang="bg-BG" sz="3000" b="1" dirty="0"/>
              <a:t>маршрут </a:t>
            </a:r>
            <a:r>
              <a:rPr lang="bg-BG" sz="3000" dirty="0"/>
              <a:t>и сменяме </a:t>
            </a:r>
            <a:r>
              <a:rPr lang="bg-BG" sz="3000" b="1" dirty="0">
                <a:solidFill>
                  <a:schemeClr val="bg1"/>
                </a:solidFill>
              </a:rPr>
              <a:t>шрифта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Основно съдържание (1)</a:t>
            </a:r>
            <a:endParaRPr lang="en-BG" dirty="0"/>
          </a:p>
        </p:txBody>
      </p:sp>
      <p:sp>
        <p:nvSpPr>
          <p:cNvPr id="4" name="Arrow: Right 6">
            <a:extLst>
              <a:ext uri="{FF2B5EF4-FFF2-40B4-BE49-F238E27FC236}">
                <a16:creationId xmlns:a16="http://schemas.microsoft.com/office/drawing/2014/main" id="{15B72F5C-348A-84BE-3D50-1C09F1E8D9B7}"/>
              </a:ext>
            </a:extLst>
          </p:cNvPr>
          <p:cNvSpPr/>
          <p:nvPr/>
        </p:nvSpPr>
        <p:spPr bwMode="auto">
          <a:xfrm rot="5400000">
            <a:off x="8577301" y="3218120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rrow: Right 6">
            <a:extLst>
              <a:ext uri="{FF2B5EF4-FFF2-40B4-BE49-F238E27FC236}">
                <a16:creationId xmlns:a16="http://schemas.microsoft.com/office/drawing/2014/main" id="{06530646-E918-E99A-7607-C02F6181B681}"/>
              </a:ext>
            </a:extLst>
          </p:cNvPr>
          <p:cNvSpPr/>
          <p:nvPr/>
        </p:nvSpPr>
        <p:spPr bwMode="auto">
          <a:xfrm rot="5400000">
            <a:off x="8537426" y="5304876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C2A1D-8EC8-1AF7-7CFB-D0F0747F39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99" y="4137929"/>
            <a:ext cx="5379155" cy="2440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F5C5C-2611-043A-3E40-F26070039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229" y="1202485"/>
            <a:ext cx="4150691" cy="19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 lvl="1"/>
            <a:r>
              <a:rPr lang="bg-BG" sz="3000" dirty="0"/>
              <a:t>Избираме </a:t>
            </a:r>
            <a:r>
              <a:rPr lang="bg-BG" sz="3000" b="1" dirty="0"/>
              <a:t>цялата секция </a:t>
            </a:r>
            <a:r>
              <a:rPr lang="bg-BG" sz="3000" dirty="0"/>
              <a:t>и променяме </a:t>
            </a:r>
            <a:r>
              <a:rPr lang="bg-BG" sz="3000" b="1" dirty="0">
                <a:solidFill>
                  <a:schemeClr val="bg1"/>
                </a:solidFill>
              </a:rPr>
              <a:t>цвета на фона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Основно съдържание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2F9EC-FEC4-691A-5717-6419FE71A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50" y="2439000"/>
            <a:ext cx="7531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1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Завършваме с </a:t>
            </a:r>
            <a:r>
              <a:rPr lang="bg-BG" sz="3200" b="1" dirty="0"/>
              <a:t>футъра</a:t>
            </a:r>
          </a:p>
          <a:p>
            <a:pPr lvl="1"/>
            <a:r>
              <a:rPr lang="bg-BG" sz="3000" dirty="0"/>
              <a:t>Сменяме </a:t>
            </a:r>
            <a:r>
              <a:rPr lang="bg-BG" sz="3000" b="1" dirty="0">
                <a:solidFill>
                  <a:schemeClr val="bg1"/>
                </a:solidFill>
              </a:rPr>
              <a:t>шрифта</a:t>
            </a:r>
          </a:p>
          <a:p>
            <a:pPr lvl="1"/>
            <a:r>
              <a:rPr lang="bg-BG" sz="3000" dirty="0"/>
              <a:t>Избираме подходящ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цвят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за</a:t>
            </a:r>
            <a:r>
              <a:rPr lang="bg-BG" sz="3000" b="1" dirty="0">
                <a:solidFill>
                  <a:schemeClr val="bg1"/>
                </a:solidFill>
              </a:rPr>
              <a:t> фон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Футър</a:t>
            </a:r>
            <a:endParaRPr lang="en-BG" dirty="0"/>
          </a:p>
        </p:txBody>
      </p:sp>
      <p:sp>
        <p:nvSpPr>
          <p:cNvPr id="4" name="Arrow: Right 6">
            <a:extLst>
              <a:ext uri="{FF2B5EF4-FFF2-40B4-BE49-F238E27FC236}">
                <a16:creationId xmlns:a16="http://schemas.microsoft.com/office/drawing/2014/main" id="{15B72F5C-348A-84BE-3D50-1C09F1E8D9B7}"/>
              </a:ext>
            </a:extLst>
          </p:cNvPr>
          <p:cNvSpPr/>
          <p:nvPr/>
        </p:nvSpPr>
        <p:spPr bwMode="auto">
          <a:xfrm>
            <a:off x="5404733" y="4448815"/>
            <a:ext cx="956545" cy="8221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F9002-4DB1-9D77-FDA3-AA33846764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319" y="4596113"/>
            <a:ext cx="5214332" cy="527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EFBC7-86F5-39BF-AE2D-26B97CE89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61" y="4637696"/>
            <a:ext cx="5214331" cy="4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0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E2C9899-590C-1E44-94E7-2C894A862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2500" dirty="0"/>
              <a:t>Може да продължим да </a:t>
            </a:r>
            <a:r>
              <a:rPr lang="bg-BG" sz="2500" b="1" dirty="0"/>
              <a:t>разработваме</a:t>
            </a:r>
            <a:r>
              <a:rPr lang="bg-BG" sz="2500" dirty="0"/>
              <a:t> </a:t>
            </a:r>
            <a:r>
              <a:rPr lang="bg-BG" sz="2500" b="1" dirty="0"/>
              <a:t>дизайна</a:t>
            </a:r>
            <a:r>
              <a:rPr lang="bg-BG" sz="2500" dirty="0"/>
              <a:t>, докато ни </a:t>
            </a:r>
            <a:r>
              <a:rPr lang="bg-BG" sz="2500" b="1" dirty="0"/>
              <a:t>хареса резултата</a:t>
            </a:r>
            <a:endParaRPr lang="bg-BG" sz="25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34FAA-E3D2-3117-7833-D074404900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790219"/>
            <a:ext cx="5601287" cy="48652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ABCC4-987A-841F-E3F4-A5A270480C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614" y="1755933"/>
            <a:ext cx="5428800" cy="4888667"/>
          </a:xfrm>
          <a:prstGeom prst="rect">
            <a:avLst/>
          </a:prstGeom>
          <a:ln>
            <a:noFill/>
          </a:ln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id="{F2928BA1-328C-AB0F-2AF9-FDC9780DE2C9}"/>
              </a:ext>
            </a:extLst>
          </p:cNvPr>
          <p:cNvSpPr/>
          <p:nvPr/>
        </p:nvSpPr>
        <p:spPr bwMode="auto">
          <a:xfrm>
            <a:off x="5491737" y="3683216"/>
            <a:ext cx="686565" cy="55458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666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dirty="0"/>
              <a:t>Запазваме </a:t>
            </a:r>
            <a:r>
              <a:rPr lang="bg-BG" sz="3600" b="1" dirty="0"/>
              <a:t>графичния дизайн </a:t>
            </a:r>
            <a:r>
              <a:rPr lang="bg-BG" sz="3600" dirty="0"/>
              <a:t>от </a:t>
            </a:r>
            <a:r>
              <a:rPr lang="bg-BG" sz="3600" b="1" dirty="0"/>
              <a:t>лявото меню </a:t>
            </a:r>
            <a:r>
              <a:rPr lang="bg-BG" sz="3600" dirty="0"/>
              <a:t>→ </a:t>
            </a:r>
          </a:p>
          <a:p>
            <a:pPr marL="0" indent="0">
              <a:buNone/>
            </a:pPr>
            <a:r>
              <a:rPr lang="bg-BG" sz="3600" b="1" dirty="0"/>
              <a:t>    [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 image...</a:t>
            </a:r>
            <a:r>
              <a:rPr lang="en-US" sz="3600" b="1" dirty="0"/>
              <a:t>]</a:t>
            </a:r>
            <a:endParaRPr lang="bg-BG" sz="3600" b="1" dirty="0"/>
          </a:p>
          <a:p>
            <a:r>
              <a:rPr lang="bg-BG" sz="3600" dirty="0"/>
              <a:t>Кликаме върху </a:t>
            </a:r>
            <a:r>
              <a:rPr lang="bg-BG" sz="3600" b="1" dirty="0"/>
              <a:t>[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r>
              <a:rPr lang="en-US" sz="3600" b="1" dirty="0"/>
              <a:t>] </a:t>
            </a:r>
            <a:r>
              <a:rPr lang="bg-BG" sz="3600" dirty="0"/>
              <a:t>и </a:t>
            </a:r>
            <a:r>
              <a:rPr lang="bg-BG" sz="3600" b="1" dirty="0"/>
              <a:t>запазваме файла </a:t>
            </a:r>
            <a:r>
              <a:rPr lang="bg-BG" sz="3600" dirty="0"/>
              <a:t>в </a:t>
            </a:r>
            <a:r>
              <a:rPr lang="bg-BG" sz="3600" b="1" dirty="0"/>
              <a:t>компютъра</a:t>
            </a:r>
            <a:endParaRPr lang="en-US" sz="3600" dirty="0"/>
          </a:p>
          <a:p>
            <a:endParaRPr lang="bg-BG" sz="36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Запазване на</a:t>
            </a:r>
            <a:r>
              <a:rPr lang="en-US" dirty="0"/>
              <a:t> Mockup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4605E-C88F-75E8-1C32-8FC1D4D0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12" y="3586262"/>
            <a:ext cx="3217413" cy="26175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F720A-D7EE-DF8B-82CE-F2A5CFD5F0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1387" y="4168907"/>
            <a:ext cx="5311643" cy="14522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id="{3F647365-A1A4-49B1-E08D-61B9E28F0219}"/>
              </a:ext>
            </a:extLst>
          </p:cNvPr>
          <p:cNvSpPr/>
          <p:nvPr/>
        </p:nvSpPr>
        <p:spPr bwMode="auto">
          <a:xfrm>
            <a:off x="4546883" y="4340572"/>
            <a:ext cx="1306281" cy="110893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693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Графичен модел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Mockup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bg-BG" sz="2600" dirty="0"/>
              <a:t>=</a:t>
            </a:r>
            <a:r>
              <a:rPr lang="en-US" sz="2600" dirty="0"/>
              <a:t>= </a:t>
            </a:r>
            <a:r>
              <a:rPr lang="bg-BG" sz="2600" b="1" dirty="0"/>
              <a:t>статично</a:t>
            </a:r>
            <a:r>
              <a:rPr lang="bg-BG" sz="2600" dirty="0"/>
              <a:t> и </a:t>
            </a:r>
            <a:r>
              <a:rPr lang="bg-BG" sz="2600" b="1" dirty="0"/>
              <a:t>детайлно</a:t>
            </a:r>
            <a:r>
              <a:rPr lang="bg-BG" sz="2600" dirty="0"/>
              <a:t> </a:t>
            </a:r>
            <a:r>
              <a:rPr lang="bg-BG" sz="2600" b="1" dirty="0"/>
              <a:t>визуално представяне</a:t>
            </a:r>
            <a:r>
              <a:rPr lang="bg-BG" sz="2600" dirty="0"/>
              <a:t> на </a:t>
            </a:r>
            <a:r>
              <a:rPr lang="bg-BG" sz="2600" b="1" dirty="0"/>
              <a:t>уеб сайта</a:t>
            </a:r>
            <a:endParaRPr lang="en-US" sz="2600" b="1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Прототип (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Prototype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en-US" sz="2600" dirty="0"/>
              <a:t>== </a:t>
            </a:r>
            <a:r>
              <a:rPr lang="bg-BG" sz="2600" b="1" dirty="0"/>
              <a:t>интерактивен модел </a:t>
            </a:r>
            <a:r>
              <a:rPr lang="bg-BG" sz="2600" dirty="0"/>
              <a:t>на </a:t>
            </a:r>
            <a:r>
              <a:rPr lang="bg-BG" sz="2600" b="1" dirty="0"/>
              <a:t>уеб сайта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Елементи на графичния дизайн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Цветова схема</a:t>
            </a:r>
            <a:r>
              <a:rPr lang="en-US" sz="2400" dirty="0">
                <a:solidFill>
                  <a:schemeClr val="bg2"/>
                </a:solidFill>
              </a:rPr>
              <a:t> == </a:t>
            </a:r>
            <a:r>
              <a:rPr lang="bg-BG" sz="2400" b="1" dirty="0">
                <a:solidFill>
                  <a:schemeClr val="bg2"/>
                </a:solidFill>
              </a:rPr>
              <a:t>хармоничната комбинация </a:t>
            </a:r>
            <a:r>
              <a:rPr lang="bg-BG" sz="2400" dirty="0">
                <a:solidFill>
                  <a:schemeClr val="bg2"/>
                </a:solidFill>
              </a:rPr>
              <a:t>между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цветовете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Шрифтове (Типография) </a:t>
            </a:r>
            <a:r>
              <a:rPr lang="en-US" sz="2400" dirty="0">
                <a:solidFill>
                  <a:schemeClr val="bg2"/>
                </a:solidFill>
              </a:rPr>
              <a:t>== </a:t>
            </a:r>
            <a:r>
              <a:rPr lang="bg-BG" sz="2400" dirty="0">
                <a:solidFill>
                  <a:schemeClr val="bg2"/>
                </a:solidFill>
              </a:rPr>
              <a:t>определят </a:t>
            </a:r>
            <a:r>
              <a:rPr lang="bg-BG" sz="2400" b="1" dirty="0">
                <a:solidFill>
                  <a:schemeClr val="bg2"/>
                </a:solidFill>
              </a:rPr>
              <a:t>вида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подредбата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текстовете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Подредба и секции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==</a:t>
            </a:r>
            <a:r>
              <a:rPr lang="bg-BG" sz="2400" dirty="0">
                <a:solidFill>
                  <a:schemeClr val="bg2"/>
                </a:solidFill>
              </a:rPr>
              <a:t> </a:t>
            </a:r>
            <a:r>
              <a:rPr lang="bg-BG" sz="2400" b="1" dirty="0">
                <a:solidFill>
                  <a:schemeClr val="bg2"/>
                </a:solidFill>
              </a:rPr>
              <a:t>начинът</a:t>
            </a:r>
            <a:r>
              <a:rPr lang="bg-BG" sz="2400" dirty="0">
                <a:solidFill>
                  <a:schemeClr val="bg2"/>
                </a:solidFill>
              </a:rPr>
              <a:t>, по който са </a:t>
            </a:r>
            <a:r>
              <a:rPr lang="bg-BG" sz="2400" b="1" dirty="0">
                <a:solidFill>
                  <a:schemeClr val="bg2"/>
                </a:solidFill>
              </a:rPr>
              <a:t>разпределени елементите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Лого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/>
              <a:t>==</a:t>
            </a:r>
            <a:r>
              <a:rPr lang="bg-BG" sz="2600" b="1" dirty="0"/>
              <a:t> графичен знак </a:t>
            </a:r>
            <a:r>
              <a:rPr lang="bg-BG" sz="2600" dirty="0"/>
              <a:t>представящ марката</a:t>
            </a:r>
            <a:endParaRPr lang="en-US" sz="2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Бранд идентичност </a:t>
            </a:r>
            <a:r>
              <a:rPr lang="en-US" sz="2600" dirty="0"/>
              <a:t>==</a:t>
            </a:r>
            <a:r>
              <a:rPr lang="bg-BG" sz="2600" dirty="0"/>
              <a:t> </a:t>
            </a:r>
            <a:r>
              <a:rPr lang="bg-BG" sz="2600" b="1" dirty="0"/>
              <a:t>цялостният визуален стил </a:t>
            </a:r>
            <a:r>
              <a:rPr lang="bg-BG" sz="2600" dirty="0"/>
              <a:t>на марката</a:t>
            </a:r>
            <a:endParaRPr lang="en-US" sz="26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цветова схема</a:t>
            </a:r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цветове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pPr lvl="1"/>
            <a:r>
              <a:rPr lang="bg-BG" sz="3000" b="1" dirty="0"/>
              <a:t>Цветовете</a:t>
            </a:r>
            <a:r>
              <a:rPr lang="bg-BG" sz="3000" dirty="0"/>
              <a:t> трябва да </a:t>
            </a:r>
            <a:r>
              <a:rPr lang="bg-BG" sz="3000" b="1" dirty="0">
                <a:solidFill>
                  <a:schemeClr val="bg1"/>
                </a:solidFill>
              </a:rPr>
              <a:t>отразяват</a:t>
            </a:r>
            <a:r>
              <a:rPr lang="bg-BG" sz="3000" b="1" dirty="0"/>
              <a:t> бранда</a:t>
            </a:r>
          </a:p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шрифтове</a:t>
            </a:r>
            <a:r>
              <a:rPr lang="bg-BG" sz="3200" b="1" dirty="0"/>
              <a:t> </a:t>
            </a:r>
            <a:r>
              <a:rPr lang="en-US" sz="3200" b="1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типография</a:t>
            </a:r>
            <a:r>
              <a:rPr lang="en-US" sz="3200" b="1" dirty="0"/>
              <a:t>)</a:t>
            </a:r>
            <a:endParaRPr lang="bg-BG" sz="3200" b="1" dirty="0"/>
          </a:p>
          <a:p>
            <a:pPr lvl="1"/>
            <a:r>
              <a:rPr lang="bg-BG" sz="3000" dirty="0"/>
              <a:t>Определяне на </a:t>
            </a:r>
            <a:r>
              <a:rPr lang="bg-BG" sz="3000" b="1" dirty="0"/>
              <a:t>основните шрифтове </a:t>
            </a:r>
            <a:r>
              <a:rPr lang="bg-BG" sz="3000" dirty="0"/>
              <a:t>за </a:t>
            </a:r>
            <a:r>
              <a:rPr lang="bg-BG" sz="3000" b="1" dirty="0"/>
              <a:t>текст</a:t>
            </a:r>
            <a:r>
              <a:rPr lang="bg-BG" sz="3000" dirty="0"/>
              <a:t> и </a:t>
            </a:r>
            <a:r>
              <a:rPr lang="bg-BG" sz="3000" b="1" dirty="0"/>
              <a:t>заглавия</a:t>
            </a:r>
          </a:p>
          <a:p>
            <a:pPr lvl="1"/>
            <a:r>
              <a:rPr lang="bg-BG" sz="3000" b="1" dirty="0"/>
              <a:t>Шрифтовете</a:t>
            </a:r>
            <a:r>
              <a:rPr lang="bg-BG" sz="3000" dirty="0"/>
              <a:t> трябва да са </a:t>
            </a:r>
            <a:r>
              <a:rPr lang="bg-BG" sz="3000" b="1" dirty="0">
                <a:solidFill>
                  <a:schemeClr val="bg1"/>
                </a:solidFill>
              </a:rPr>
              <a:t>четими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подходящи</a:t>
            </a:r>
            <a:r>
              <a:rPr lang="bg-BG" sz="3000" dirty="0"/>
              <a:t> за </a:t>
            </a:r>
            <a:r>
              <a:rPr lang="bg-BG" sz="3000" b="1" dirty="0"/>
              <a:t>уеб сайта</a:t>
            </a: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 </a:t>
            </a:r>
            <a:r>
              <a:rPr lang="en-US" sz="4000" dirty="0"/>
              <a:t>(</a:t>
            </a:r>
            <a:r>
              <a:rPr lang="bg-BG" sz="4000" dirty="0"/>
              <a:t>1</a:t>
            </a:r>
            <a:r>
              <a:rPr lang="en-US" sz="4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E24D6D-1A7E-8F26-A3DF-D2127DFBE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7618" y="1196125"/>
            <a:ext cx="3015000" cy="2736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EF3392-4627-DD94-E1AD-A87310BC8E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0015" y="3835891"/>
            <a:ext cx="2889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5598" cy="5528766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bg-BG" sz="3200" b="1" dirty="0"/>
              <a:t>Избор на </a:t>
            </a:r>
            <a:r>
              <a:rPr lang="bg-BG" sz="3200" b="1" dirty="0">
                <a:solidFill>
                  <a:schemeClr val="bg1"/>
                </a:solidFill>
              </a:rPr>
              <a:t>изображения</a:t>
            </a:r>
          </a:p>
          <a:p>
            <a:pPr lvl="1"/>
            <a:r>
              <a:rPr lang="bg-BG" sz="2800" dirty="0"/>
              <a:t>Подбиране на </a:t>
            </a:r>
            <a:r>
              <a:rPr lang="bg-BG" sz="2800" b="1" dirty="0"/>
              <a:t>снимки</a:t>
            </a:r>
            <a:r>
              <a:rPr lang="bg-BG" sz="2800" dirty="0"/>
              <a:t>, </a:t>
            </a:r>
            <a:r>
              <a:rPr lang="bg-BG" sz="2800" b="1" dirty="0"/>
              <a:t>икони</a:t>
            </a:r>
            <a:r>
              <a:rPr lang="bg-BG" sz="2800" dirty="0"/>
              <a:t> или </a:t>
            </a:r>
            <a:r>
              <a:rPr lang="bg-BG" sz="2800" b="1" dirty="0"/>
              <a:t>графики</a:t>
            </a:r>
          </a:p>
          <a:p>
            <a:pPr lvl="1"/>
            <a:r>
              <a:rPr lang="bg-BG" sz="2800" b="1" dirty="0"/>
              <a:t>Празните полета </a:t>
            </a:r>
            <a:r>
              <a:rPr lang="bg-BG" sz="2800" dirty="0"/>
              <a:t>за </a:t>
            </a:r>
            <a:r>
              <a:rPr lang="bg-BG" sz="2800" b="1" dirty="0"/>
              <a:t>изображения</a:t>
            </a:r>
            <a:r>
              <a:rPr lang="bg-BG" sz="2800" dirty="0"/>
              <a:t> от </a:t>
            </a:r>
            <a:r>
              <a:rPr lang="bg-BG" sz="2800" b="1" dirty="0"/>
              <a:t>схематичния дизайн </a:t>
            </a:r>
            <a:r>
              <a:rPr lang="en-US" sz="2800" dirty="0"/>
              <a:t>(</a:t>
            </a:r>
            <a:r>
              <a:rPr lang="en-US" sz="2800" b="1" dirty="0"/>
              <a:t>wireframe</a:t>
            </a:r>
            <a:r>
              <a:rPr lang="en-US" sz="2800" dirty="0"/>
              <a:t>) </a:t>
            </a:r>
            <a:r>
              <a:rPr lang="bg-BG" sz="2800" dirty="0"/>
              <a:t>се </a:t>
            </a:r>
            <a:r>
              <a:rPr lang="bg-BG" sz="2800" b="1" dirty="0">
                <a:solidFill>
                  <a:schemeClr val="bg1"/>
                </a:solidFill>
              </a:rPr>
              <a:t>заместват с реални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Финално оформление</a:t>
            </a:r>
          </a:p>
          <a:p>
            <a:pPr lvl="1"/>
            <a:r>
              <a:rPr lang="bg-BG" sz="2800" dirty="0"/>
              <a:t>Поставяне на </a:t>
            </a:r>
            <a:r>
              <a:rPr lang="bg-BG" sz="2800" b="1" dirty="0"/>
              <a:t>лого</a:t>
            </a:r>
          </a:p>
          <a:p>
            <a:pPr lvl="1"/>
            <a:r>
              <a:rPr lang="bg-BG" sz="2800" dirty="0"/>
              <a:t>Разпределяне на </a:t>
            </a:r>
            <a:r>
              <a:rPr lang="bg-BG" sz="2800" b="1" dirty="0"/>
              <a:t>компонентите</a:t>
            </a:r>
          </a:p>
          <a:p>
            <a:pPr lvl="1"/>
            <a:r>
              <a:rPr lang="bg-BG" sz="2800" dirty="0"/>
              <a:t>Дискусия с </a:t>
            </a:r>
            <a:r>
              <a:rPr lang="bg-BG" sz="2800" b="1" dirty="0"/>
              <a:t>екипа</a:t>
            </a:r>
            <a:r>
              <a:rPr lang="bg-BG" sz="2800" dirty="0"/>
              <a:t> и </a:t>
            </a:r>
            <a:r>
              <a:rPr lang="bg-BG" sz="2800" b="1" dirty="0"/>
              <a:t>клиента</a:t>
            </a:r>
            <a:r>
              <a:rPr lang="bg-BG" sz="2800" dirty="0"/>
              <a:t>, </a:t>
            </a:r>
            <a:r>
              <a:rPr lang="bg-BG" sz="2800" b="1" dirty="0">
                <a:solidFill>
                  <a:schemeClr val="bg1"/>
                </a:solidFill>
              </a:rPr>
              <a:t>преди започване на изработката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bg-BG" sz="30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Етапи при създаване на графичен модел</a:t>
            </a:r>
            <a:r>
              <a:rPr lang="en-US" sz="4000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6956F-017D-8AF5-86B9-2FF4D09F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3000" y="1297678"/>
            <a:ext cx="3159000" cy="238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472AD-39DC-84F8-6F2A-655658C034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0000" y="3810958"/>
            <a:ext cx="4365000" cy="26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Тестване на потребителското 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​​Прототип (</a:t>
            </a:r>
            <a:r>
              <a:rPr lang="en-GB" sz="6000" dirty="0"/>
              <a:t>Prototype)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DF12C-F9AC-D27C-1EA9-B082520B0C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6000" y="1674000"/>
            <a:ext cx="2880000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8794C-D437-3079-2FE2-9EB3707A1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796" y="1947776"/>
            <a:ext cx="5635648" cy="4025463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3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Интерактивен модел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>
              <a:buClr>
                <a:schemeClr val="tx1"/>
              </a:buClr>
            </a:pPr>
            <a:r>
              <a:rPr lang="bg-BG" sz="3400" b="1" dirty="0"/>
              <a:t>Симулация</a:t>
            </a:r>
            <a:r>
              <a:rPr lang="bg-BG" sz="3400" dirty="0"/>
              <a:t> на </a:t>
            </a:r>
            <a:r>
              <a:rPr lang="bg-BG" sz="3400" b="1" dirty="0"/>
              <a:t>реално поведение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 </a:t>
            </a:r>
            <a:r>
              <a:rPr lang="bg-BG" sz="3400" b="1" dirty="0"/>
              <a:t>кликане</a:t>
            </a:r>
            <a:r>
              <a:rPr lang="bg-BG" sz="3400" dirty="0"/>
              <a:t> и </a:t>
            </a:r>
            <a:r>
              <a:rPr lang="bg-BG" sz="3400" b="1" dirty="0"/>
              <a:t>отваряне</a:t>
            </a:r>
            <a:r>
              <a:rPr lang="bg-BG" sz="3400" dirty="0"/>
              <a:t> на </a:t>
            </a:r>
            <a:r>
              <a:rPr lang="bg-BG" sz="3400" b="1" dirty="0"/>
              <a:t>менюта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Показва </a:t>
            </a:r>
            <a:r>
              <a:rPr lang="bg-BG" sz="3400" b="1" dirty="0"/>
              <a:t>как</a:t>
            </a:r>
            <a:r>
              <a:rPr lang="bg-BG" sz="3400" dirty="0"/>
              <a:t> ще </a:t>
            </a:r>
            <a:r>
              <a:rPr lang="bg-BG" sz="3400" b="1" dirty="0"/>
              <a:t>работи</a:t>
            </a:r>
            <a:r>
              <a:rPr lang="bg-BG" sz="3400" dirty="0"/>
              <a:t> </a:t>
            </a:r>
            <a:r>
              <a:rPr lang="bg-BG" sz="3400" b="1" dirty="0"/>
              <a:t>потребителският интерфейс</a:t>
            </a:r>
          </a:p>
          <a:p>
            <a:pPr lvl="1"/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​​Прототип (</a:t>
            </a:r>
            <a:r>
              <a:rPr lang="en-GB" sz="4000" dirty="0"/>
              <a:t>Prototype)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2C20E-59AD-FE6E-8B38-D093FA1AE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096B-C4AF-95AC-CF9C-440240ECE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Прототип</a:t>
            </a:r>
            <a:r>
              <a:rPr lang="bg-BG" b="1" dirty="0"/>
              <a:t> (</a:t>
            </a:r>
            <a:r>
              <a:rPr lang="en-US" b="1" dirty="0"/>
              <a:t>Prototype)</a:t>
            </a:r>
            <a:endParaRPr lang="bg-BG" b="1" dirty="0"/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интеракция </a:t>
            </a:r>
            <a:r>
              <a:rPr lang="bg-BG" dirty="0"/>
              <a:t>с</a:t>
            </a:r>
            <a:r>
              <a:rPr lang="bg-BG" b="1" dirty="0"/>
              <a:t> уеб сайта</a:t>
            </a:r>
            <a:endParaRPr lang="en-B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2D21C-85CD-257D-707E-D7A2804BD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Графичен модел </a:t>
            </a:r>
            <a:r>
              <a:rPr lang="bg-BG" b="1" dirty="0"/>
              <a:t>(</a:t>
            </a:r>
            <a:r>
              <a:rPr lang="en-US" b="1" dirty="0"/>
              <a:t>Mockup)</a:t>
            </a:r>
          </a:p>
          <a:p>
            <a:pPr lvl="1"/>
            <a:r>
              <a:rPr lang="bg-BG" dirty="0"/>
              <a:t>Показва </a:t>
            </a:r>
            <a:r>
              <a:rPr lang="bg-BG" b="1" dirty="0"/>
              <a:t>само външния вид</a:t>
            </a:r>
            <a:endParaRPr lang="en-BG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D450E-22C7-6EB7-80B8-B3E1B00D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Mockup vs.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F131C-8FB9-C6F8-5EF9-09C21A2B93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5701" y="3069000"/>
            <a:ext cx="3015000" cy="2961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46CB8-C632-592D-41A5-047983B554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1000" y="3002811"/>
            <a:ext cx="3155608" cy="30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31057</TotalTime>
  <Words>1695</Words>
  <Application>Microsoft Macintosh PowerPoint</Application>
  <PresentationFormat>Widescreen</PresentationFormat>
  <Paragraphs>278</Paragraphs>
  <Slides>47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SoftUni</vt:lpstr>
      <vt:lpstr>Графичен дизайн на уеб сайт</vt:lpstr>
      <vt:lpstr>Съдържание</vt:lpstr>
      <vt:lpstr>​Графичен модел (Mockup)</vt:lpstr>
      <vt:lpstr>​Графичен модел (Mockup)</vt:lpstr>
      <vt:lpstr>Етапи при създаване на графичен модел (1)</vt:lpstr>
      <vt:lpstr>Етапи при създаване на графичен модел (2)</vt:lpstr>
      <vt:lpstr>​​Прототип (Prototype)</vt:lpstr>
      <vt:lpstr>​​Прототип (Prototype)</vt:lpstr>
      <vt:lpstr>Mockup vs. Prototype</vt:lpstr>
      <vt:lpstr>​Елементи на графичния дизайн</vt:lpstr>
      <vt:lpstr>Елементи на графичния дизайн</vt:lpstr>
      <vt:lpstr>Цветова схема</vt:lpstr>
      <vt:lpstr>Колелото на цветовете</vt:lpstr>
      <vt:lpstr>Основни видове цветови схеми (1)</vt:lpstr>
      <vt:lpstr>Основни видове цветови схеми (2)</vt:lpstr>
      <vt:lpstr>Основни видове цветови схеми (3)</vt:lpstr>
      <vt:lpstr>Пример</vt:lpstr>
      <vt:lpstr>Създаване на цветова схема</vt:lpstr>
      <vt:lpstr>Резултат</vt:lpstr>
      <vt:lpstr>Шрифтове</vt:lpstr>
      <vt:lpstr>Видове шрифтове</vt:lpstr>
      <vt:lpstr>Подредба и секции</vt:lpstr>
      <vt:lpstr>Подредба vs. Секции</vt:lpstr>
      <vt:lpstr>Пример</vt:lpstr>
      <vt:lpstr>Комбиниране на шрифтове</vt:lpstr>
      <vt:lpstr>Резултат</vt:lpstr>
      <vt:lpstr>Лого и бранд идентичност</vt:lpstr>
      <vt:lpstr>Лого и бранд идентичност</vt:lpstr>
      <vt:lpstr>Лого (1)</vt:lpstr>
      <vt:lpstr>Лого (2)</vt:lpstr>
      <vt:lpstr>Бранд идентичност (1)</vt:lpstr>
      <vt:lpstr>Бранд идентичност (2)</vt:lpstr>
      <vt:lpstr>Бранд идентичност (3)</vt:lpstr>
      <vt:lpstr>Бранд идентичност (4)</vt:lpstr>
      <vt:lpstr>Пример</vt:lpstr>
      <vt:lpstr>Графичен модел на уеб страница</vt:lpstr>
      <vt:lpstr>Хедър (1)</vt:lpstr>
      <vt:lpstr>Хедър (2)</vt:lpstr>
      <vt:lpstr>Hero секция</vt:lpstr>
      <vt:lpstr>Основно съдържание (1)</vt:lpstr>
      <vt:lpstr>Основно съдържание (2)</vt:lpstr>
      <vt:lpstr>Футър</vt:lpstr>
      <vt:lpstr>Резултат</vt:lpstr>
      <vt:lpstr>Запазване на Mockup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Графичен дизайн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385</cp:revision>
  <dcterms:created xsi:type="dcterms:W3CDTF">2018-05-23T13:08:44Z</dcterms:created>
  <dcterms:modified xsi:type="dcterms:W3CDTF">2026-02-02T14:13:22Z</dcterms:modified>
  <cp:category/>
</cp:coreProperties>
</file>